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4"/>
  </p:notesMasterIdLst>
  <p:handoutMasterIdLst>
    <p:handoutMasterId r:id="rId65"/>
  </p:handoutMasterIdLst>
  <p:sldIdLst>
    <p:sldId id="517" r:id="rId3"/>
    <p:sldId id="566" r:id="rId4"/>
    <p:sldId id="563" r:id="rId5"/>
    <p:sldId id="754" r:id="rId6"/>
    <p:sldId id="755" r:id="rId7"/>
    <p:sldId id="756" r:id="rId8"/>
    <p:sldId id="757" r:id="rId9"/>
    <p:sldId id="758" r:id="rId10"/>
    <p:sldId id="759" r:id="rId11"/>
    <p:sldId id="760" r:id="rId12"/>
    <p:sldId id="761" r:id="rId13"/>
    <p:sldId id="762" r:id="rId14"/>
    <p:sldId id="763" r:id="rId15"/>
    <p:sldId id="764" r:id="rId16"/>
    <p:sldId id="765" r:id="rId17"/>
    <p:sldId id="766" r:id="rId18"/>
    <p:sldId id="767" r:id="rId19"/>
    <p:sldId id="768" r:id="rId20"/>
    <p:sldId id="769" r:id="rId21"/>
    <p:sldId id="770" r:id="rId22"/>
    <p:sldId id="771" r:id="rId23"/>
    <p:sldId id="772" r:id="rId24"/>
    <p:sldId id="773" r:id="rId25"/>
    <p:sldId id="774" r:id="rId26"/>
    <p:sldId id="746" r:id="rId27"/>
    <p:sldId id="747" r:id="rId28"/>
    <p:sldId id="748" r:id="rId29"/>
    <p:sldId id="749" r:id="rId30"/>
    <p:sldId id="750" r:id="rId31"/>
    <p:sldId id="751" r:id="rId32"/>
    <p:sldId id="752" r:id="rId33"/>
    <p:sldId id="753" r:id="rId34"/>
    <p:sldId id="726" r:id="rId35"/>
    <p:sldId id="727" r:id="rId36"/>
    <p:sldId id="728" r:id="rId37"/>
    <p:sldId id="729" r:id="rId38"/>
    <p:sldId id="730" r:id="rId39"/>
    <p:sldId id="731" r:id="rId40"/>
    <p:sldId id="732" r:id="rId41"/>
    <p:sldId id="733" r:id="rId42"/>
    <p:sldId id="734" r:id="rId43"/>
    <p:sldId id="735" r:id="rId44"/>
    <p:sldId id="736" r:id="rId45"/>
    <p:sldId id="737" r:id="rId46"/>
    <p:sldId id="738" r:id="rId47"/>
    <p:sldId id="739" r:id="rId48"/>
    <p:sldId id="741" r:id="rId49"/>
    <p:sldId id="742" r:id="rId50"/>
    <p:sldId id="743" r:id="rId51"/>
    <p:sldId id="744" r:id="rId52"/>
    <p:sldId id="745" r:id="rId53"/>
    <p:sldId id="568" r:id="rId54"/>
    <p:sldId id="274" r:id="rId55"/>
    <p:sldId id="629" r:id="rId56"/>
    <p:sldId id="784" r:id="rId57"/>
    <p:sldId id="779" r:id="rId58"/>
    <p:sldId id="785" r:id="rId59"/>
    <p:sldId id="786" r:id="rId60"/>
    <p:sldId id="628" r:id="rId61"/>
    <p:sldId id="564" r:id="rId62"/>
    <p:sldId id="492" r:id="rId63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8" autoAdjust="0"/>
    <p:restoredTop sz="89368" autoAdjust="0"/>
  </p:normalViewPr>
  <p:slideViewPr>
    <p:cSldViewPr>
      <p:cViewPr>
        <p:scale>
          <a:sx n="70" d="100"/>
          <a:sy n="70" d="100"/>
        </p:scale>
        <p:origin x="-1344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40CBE-E3AD-4CB4-BD91-400BBBB808C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06936A3B-715E-46AC-BD39-71CB0859AE97}">
      <dgm:prSet phldrT="[Text]"/>
      <dgm:spPr/>
      <dgm:t>
        <a:bodyPr/>
        <a:lstStyle/>
        <a:p>
          <a:r>
            <a:rPr lang="en-US" dirty="0" err="1" smtClean="0"/>
            <a:t>Expande</a:t>
          </a:r>
          <a:r>
            <a:rPr lang="en-US" dirty="0" smtClean="0"/>
            <a:t> Coordinate Algebra</a:t>
          </a:r>
          <a:endParaRPr lang="en-US" dirty="0"/>
        </a:p>
      </dgm:t>
    </dgm:pt>
    <dgm:pt modelId="{9E66FF8D-59E4-4839-AB3B-3805FF17936A}" type="parTrans" cxnId="{7F455F1F-6BC6-432D-AED0-A52A7611ACD2}">
      <dgm:prSet/>
      <dgm:spPr/>
      <dgm:t>
        <a:bodyPr/>
        <a:lstStyle/>
        <a:p>
          <a:endParaRPr lang="en-US"/>
        </a:p>
      </dgm:t>
    </dgm:pt>
    <dgm:pt modelId="{61BE6982-CCA9-4244-BEBD-04A5DBC32F7E}" type="sibTrans" cxnId="{7F455F1F-6BC6-432D-AED0-A52A7611ACD2}">
      <dgm:prSet/>
      <dgm:spPr/>
      <dgm:t>
        <a:bodyPr/>
        <a:lstStyle/>
        <a:p>
          <a:endParaRPr lang="en-US"/>
        </a:p>
      </dgm:t>
    </dgm:pt>
    <dgm:pt modelId="{47D6BE66-2192-40C7-9BD6-341C5FEF150B}">
      <dgm:prSet phldrT="[Text]" phldr="1"/>
      <dgm:spPr/>
      <dgm:t>
        <a:bodyPr/>
        <a:lstStyle/>
        <a:p>
          <a:endParaRPr lang="en-US"/>
        </a:p>
      </dgm:t>
    </dgm:pt>
    <dgm:pt modelId="{264B93C4-B246-4741-BE0B-67BB8A6A147C}" type="parTrans" cxnId="{1B212D53-CF3A-4755-A64B-18C8C954BEE9}">
      <dgm:prSet/>
      <dgm:spPr/>
      <dgm:t>
        <a:bodyPr/>
        <a:lstStyle/>
        <a:p>
          <a:endParaRPr lang="en-US"/>
        </a:p>
      </dgm:t>
    </dgm:pt>
    <dgm:pt modelId="{C78A998D-AF30-431C-AEF8-55743BBC4DB4}" type="sibTrans" cxnId="{1B212D53-CF3A-4755-A64B-18C8C954BEE9}">
      <dgm:prSet/>
      <dgm:spPr/>
      <dgm:t>
        <a:bodyPr/>
        <a:lstStyle/>
        <a:p>
          <a:endParaRPr lang="en-US"/>
        </a:p>
      </dgm:t>
    </dgm:pt>
    <dgm:pt modelId="{98250FC4-5317-47CC-B63B-A89726812D9A}">
      <dgm:prSet phldrT="[Text]" phldr="1"/>
      <dgm:spPr/>
      <dgm:t>
        <a:bodyPr/>
        <a:lstStyle/>
        <a:p>
          <a:endParaRPr lang="en-US"/>
        </a:p>
      </dgm:t>
    </dgm:pt>
    <dgm:pt modelId="{E9F58488-BB84-49FA-BB25-8ACCC281A9FE}" type="parTrans" cxnId="{5BD75597-4FA9-4ECC-B5A1-0FAC6108790F}">
      <dgm:prSet/>
      <dgm:spPr/>
      <dgm:t>
        <a:bodyPr/>
        <a:lstStyle/>
        <a:p>
          <a:endParaRPr lang="en-US"/>
        </a:p>
      </dgm:t>
    </dgm:pt>
    <dgm:pt modelId="{3BE5FE14-FADA-4528-9804-1EB4C43C4BB9}" type="sibTrans" cxnId="{5BD75597-4FA9-4ECC-B5A1-0FAC6108790F}">
      <dgm:prSet/>
      <dgm:spPr/>
      <dgm:t>
        <a:bodyPr/>
        <a:lstStyle/>
        <a:p>
          <a:endParaRPr lang="en-US"/>
        </a:p>
      </dgm:t>
    </dgm:pt>
    <dgm:pt modelId="{0A7CA86D-9906-4FBB-994B-1BCCE7F80974}">
      <dgm:prSet phldrT="[Text]"/>
      <dgm:spPr/>
      <dgm:t>
        <a:bodyPr/>
        <a:lstStyle/>
        <a:p>
          <a:endParaRPr lang="en-US"/>
        </a:p>
      </dgm:t>
    </dgm:pt>
    <dgm:pt modelId="{211D2D24-6172-4244-8FDF-C954422690C4}" type="parTrans" cxnId="{FC6C8932-EC4D-418D-B066-5CFF8A7AD59D}">
      <dgm:prSet/>
      <dgm:spPr/>
      <dgm:t>
        <a:bodyPr/>
        <a:lstStyle/>
        <a:p>
          <a:endParaRPr lang="en-US"/>
        </a:p>
      </dgm:t>
    </dgm:pt>
    <dgm:pt modelId="{9967D52B-0C51-4D20-9E0E-A0DDA5779463}" type="sibTrans" cxnId="{FC6C8932-EC4D-418D-B066-5CFF8A7AD59D}">
      <dgm:prSet/>
      <dgm:spPr/>
      <dgm:t>
        <a:bodyPr/>
        <a:lstStyle/>
        <a:p>
          <a:endParaRPr lang="en-US"/>
        </a:p>
      </dgm:t>
    </dgm:pt>
    <dgm:pt modelId="{E181CDC0-5355-4465-A119-035166169D9E}" type="pres">
      <dgm:prSet presAssocID="{B4040CBE-E3AD-4CB4-BD91-400BBBB808CD}" presName="Name0" presStyleCnt="0">
        <dgm:presLayoutVars>
          <dgm:dir/>
          <dgm:animLvl val="lvl"/>
          <dgm:resizeHandles val="exact"/>
        </dgm:presLayoutVars>
      </dgm:prSet>
      <dgm:spPr/>
    </dgm:pt>
    <dgm:pt modelId="{F4E3BCEB-26F5-4B2E-A4C4-3AFA313D8A85}" type="pres">
      <dgm:prSet presAssocID="{B4040CBE-E3AD-4CB4-BD91-400BBBB808CD}" presName="dummy" presStyleCnt="0"/>
      <dgm:spPr/>
    </dgm:pt>
    <dgm:pt modelId="{B754A37E-ECE7-48A8-9179-7AD6F23A2A4A}" type="pres">
      <dgm:prSet presAssocID="{B4040CBE-E3AD-4CB4-BD91-400BBBB808CD}" presName="linH" presStyleCnt="0"/>
      <dgm:spPr/>
    </dgm:pt>
    <dgm:pt modelId="{F1B4ED3B-177D-4E61-8BF2-26591869D560}" type="pres">
      <dgm:prSet presAssocID="{B4040CBE-E3AD-4CB4-BD91-400BBBB808CD}" presName="padding1" presStyleCnt="0"/>
      <dgm:spPr/>
    </dgm:pt>
    <dgm:pt modelId="{2844602F-E412-45CF-B6F6-81914B133C09}" type="pres">
      <dgm:prSet presAssocID="{06936A3B-715E-46AC-BD39-71CB0859AE97}" presName="linV" presStyleCnt="0"/>
      <dgm:spPr/>
    </dgm:pt>
    <dgm:pt modelId="{D5BF222E-0F12-466E-B948-A36DA6C46E97}" type="pres">
      <dgm:prSet presAssocID="{06936A3B-715E-46AC-BD39-71CB0859AE97}" presName="spVertical1" presStyleCnt="0"/>
      <dgm:spPr/>
    </dgm:pt>
    <dgm:pt modelId="{C5D13E5D-134A-4DD9-A53C-689C2BEC0C0E}" type="pres">
      <dgm:prSet presAssocID="{06936A3B-715E-46AC-BD39-71CB0859AE97}" presName="parTx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0F7B9-4A3C-4AF0-97B2-917EB47DB3A3}" type="pres">
      <dgm:prSet presAssocID="{06936A3B-715E-46AC-BD39-71CB0859AE97}" presName="spVertical2" presStyleCnt="0"/>
      <dgm:spPr/>
    </dgm:pt>
    <dgm:pt modelId="{661E014C-C5F8-4853-8901-BB2B06D8BF8F}" type="pres">
      <dgm:prSet presAssocID="{06936A3B-715E-46AC-BD39-71CB0859AE97}" presName="spVertical3" presStyleCnt="0"/>
      <dgm:spPr/>
    </dgm:pt>
    <dgm:pt modelId="{03787D51-AE59-462C-A78A-1393060A9EBA}" type="pres">
      <dgm:prSet presAssocID="{61BE6982-CCA9-4244-BEBD-04A5DBC32F7E}" presName="space" presStyleCnt="0"/>
      <dgm:spPr/>
    </dgm:pt>
    <dgm:pt modelId="{21A34820-3B08-49C6-B6AF-338748F31A41}" type="pres">
      <dgm:prSet presAssocID="{0A7CA86D-9906-4FBB-994B-1BCCE7F80974}" presName="linV" presStyleCnt="0"/>
      <dgm:spPr/>
    </dgm:pt>
    <dgm:pt modelId="{F50FE9A9-D2D3-494E-9EE0-9467DEDC5121}" type="pres">
      <dgm:prSet presAssocID="{0A7CA86D-9906-4FBB-994B-1BCCE7F80974}" presName="spVertical1" presStyleCnt="0"/>
      <dgm:spPr/>
    </dgm:pt>
    <dgm:pt modelId="{2801B075-BDFA-4D0A-B078-45F85C03FC5C}" type="pres">
      <dgm:prSet presAssocID="{0A7CA86D-9906-4FBB-994B-1BCCE7F80974}" presName="parTx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BD1CC-A1E7-49E0-8ADD-299FD168A2F9}" type="pres">
      <dgm:prSet presAssocID="{0A7CA86D-9906-4FBB-994B-1BCCE7F80974}" presName="spVertical2" presStyleCnt="0"/>
      <dgm:spPr/>
    </dgm:pt>
    <dgm:pt modelId="{3FF77630-CB5E-4779-8054-5FB54E0B917F}" type="pres">
      <dgm:prSet presAssocID="{0A7CA86D-9906-4FBB-994B-1BCCE7F80974}" presName="spVertical3" presStyleCnt="0"/>
      <dgm:spPr/>
    </dgm:pt>
    <dgm:pt modelId="{DCEED6BE-72DC-4B80-8CD0-1B3BBFA01E74}" type="pres">
      <dgm:prSet presAssocID="{9967D52B-0C51-4D20-9E0E-A0DDA5779463}" presName="space" presStyleCnt="0"/>
      <dgm:spPr/>
    </dgm:pt>
    <dgm:pt modelId="{7212DA09-5A70-4D1B-AA32-2B49CFC67C52}" type="pres">
      <dgm:prSet presAssocID="{47D6BE66-2192-40C7-9BD6-341C5FEF150B}" presName="linV" presStyleCnt="0"/>
      <dgm:spPr/>
    </dgm:pt>
    <dgm:pt modelId="{D39452D3-D324-43AB-B96C-384C45FB2795}" type="pres">
      <dgm:prSet presAssocID="{47D6BE66-2192-40C7-9BD6-341C5FEF150B}" presName="spVertical1" presStyleCnt="0"/>
      <dgm:spPr/>
    </dgm:pt>
    <dgm:pt modelId="{F96B0FE7-99A1-4320-AA26-AD7D8B0D0524}" type="pres">
      <dgm:prSet presAssocID="{47D6BE66-2192-40C7-9BD6-341C5FEF150B}" presName="parTx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653809-519B-4C15-B314-AFDD4A101964}" type="pres">
      <dgm:prSet presAssocID="{47D6BE66-2192-40C7-9BD6-341C5FEF150B}" presName="spVertical2" presStyleCnt="0"/>
      <dgm:spPr/>
    </dgm:pt>
    <dgm:pt modelId="{3C790198-92BF-4FD1-824E-3FE485146C7E}" type="pres">
      <dgm:prSet presAssocID="{47D6BE66-2192-40C7-9BD6-341C5FEF150B}" presName="spVertical3" presStyleCnt="0"/>
      <dgm:spPr/>
    </dgm:pt>
    <dgm:pt modelId="{9F9ECF18-ABAC-4871-947B-652306617BDB}" type="pres">
      <dgm:prSet presAssocID="{C78A998D-AF30-431C-AEF8-55743BBC4DB4}" presName="space" presStyleCnt="0"/>
      <dgm:spPr/>
    </dgm:pt>
    <dgm:pt modelId="{0C97F82B-60EF-4A1F-BF7D-0412A1B8E303}" type="pres">
      <dgm:prSet presAssocID="{98250FC4-5317-47CC-B63B-A89726812D9A}" presName="linV" presStyleCnt="0"/>
      <dgm:spPr/>
    </dgm:pt>
    <dgm:pt modelId="{3B4CAB96-EA3E-4783-A1F2-8A8F9A53E156}" type="pres">
      <dgm:prSet presAssocID="{98250FC4-5317-47CC-B63B-A89726812D9A}" presName="spVertical1" presStyleCnt="0"/>
      <dgm:spPr/>
    </dgm:pt>
    <dgm:pt modelId="{14E7E3A0-F51A-4829-93CF-10FA7A3B2B0B}" type="pres">
      <dgm:prSet presAssocID="{98250FC4-5317-47CC-B63B-A89726812D9A}" presName="parTx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2B531A-B247-4C24-ACD9-1E01DB08573B}" type="pres">
      <dgm:prSet presAssocID="{98250FC4-5317-47CC-B63B-A89726812D9A}" presName="spVertical2" presStyleCnt="0"/>
      <dgm:spPr/>
    </dgm:pt>
    <dgm:pt modelId="{6C78BF59-13E2-412E-9D1B-A8B96C61C66F}" type="pres">
      <dgm:prSet presAssocID="{98250FC4-5317-47CC-B63B-A89726812D9A}" presName="spVertical3" presStyleCnt="0"/>
      <dgm:spPr/>
    </dgm:pt>
    <dgm:pt modelId="{EA4B60C5-50E3-4754-95FF-52AB8EF3F350}" type="pres">
      <dgm:prSet presAssocID="{B4040CBE-E3AD-4CB4-BD91-400BBBB808CD}" presName="padding2" presStyleCnt="0"/>
      <dgm:spPr/>
    </dgm:pt>
    <dgm:pt modelId="{5D9C1548-63AA-44D9-B5CE-8EC064D36B81}" type="pres">
      <dgm:prSet presAssocID="{B4040CBE-E3AD-4CB4-BD91-400BBBB808CD}" presName="negArrow" presStyleCnt="0"/>
      <dgm:spPr/>
    </dgm:pt>
    <dgm:pt modelId="{0CF58C9C-CEC9-4072-882D-79626BA538A8}" type="pres">
      <dgm:prSet presAssocID="{B4040CBE-E3AD-4CB4-BD91-400BBBB808CD}" presName="backgroundArrow" presStyleLbl="node1" presStyleIdx="0" presStyleCnt="1"/>
      <dgm:spPr/>
    </dgm:pt>
  </dgm:ptLst>
  <dgm:cxnLst>
    <dgm:cxn modelId="{DA2582B7-2654-4730-B557-1DCD9193D185}" type="presOf" srcId="{98250FC4-5317-47CC-B63B-A89726812D9A}" destId="{14E7E3A0-F51A-4829-93CF-10FA7A3B2B0B}" srcOrd="0" destOrd="0" presId="urn:microsoft.com/office/officeart/2005/8/layout/hProcess3"/>
    <dgm:cxn modelId="{7F455F1F-6BC6-432D-AED0-A52A7611ACD2}" srcId="{B4040CBE-E3AD-4CB4-BD91-400BBBB808CD}" destId="{06936A3B-715E-46AC-BD39-71CB0859AE97}" srcOrd="0" destOrd="0" parTransId="{9E66FF8D-59E4-4839-AB3B-3805FF17936A}" sibTransId="{61BE6982-CCA9-4244-BEBD-04A5DBC32F7E}"/>
    <dgm:cxn modelId="{2557B6BA-2292-4D1B-9592-889CDD725BDC}" type="presOf" srcId="{B4040CBE-E3AD-4CB4-BD91-400BBBB808CD}" destId="{E181CDC0-5355-4465-A119-035166169D9E}" srcOrd="0" destOrd="0" presId="urn:microsoft.com/office/officeart/2005/8/layout/hProcess3"/>
    <dgm:cxn modelId="{674E45CA-36D8-40C9-A30C-BD3C31FDDA7D}" type="presOf" srcId="{0A7CA86D-9906-4FBB-994B-1BCCE7F80974}" destId="{2801B075-BDFA-4D0A-B078-45F85C03FC5C}" srcOrd="0" destOrd="0" presId="urn:microsoft.com/office/officeart/2005/8/layout/hProcess3"/>
    <dgm:cxn modelId="{C7AF25A3-2964-452B-A509-8A01BF7608CE}" type="presOf" srcId="{47D6BE66-2192-40C7-9BD6-341C5FEF150B}" destId="{F96B0FE7-99A1-4320-AA26-AD7D8B0D0524}" srcOrd="0" destOrd="0" presId="urn:microsoft.com/office/officeart/2005/8/layout/hProcess3"/>
    <dgm:cxn modelId="{A94465BA-E68F-4DC7-8B0B-C7DA3D8C2266}" type="presOf" srcId="{06936A3B-715E-46AC-BD39-71CB0859AE97}" destId="{C5D13E5D-134A-4DD9-A53C-689C2BEC0C0E}" srcOrd="0" destOrd="0" presId="urn:microsoft.com/office/officeart/2005/8/layout/hProcess3"/>
    <dgm:cxn modelId="{FC6C8932-EC4D-418D-B066-5CFF8A7AD59D}" srcId="{B4040CBE-E3AD-4CB4-BD91-400BBBB808CD}" destId="{0A7CA86D-9906-4FBB-994B-1BCCE7F80974}" srcOrd="1" destOrd="0" parTransId="{211D2D24-6172-4244-8FDF-C954422690C4}" sibTransId="{9967D52B-0C51-4D20-9E0E-A0DDA5779463}"/>
    <dgm:cxn modelId="{5BD75597-4FA9-4ECC-B5A1-0FAC6108790F}" srcId="{B4040CBE-E3AD-4CB4-BD91-400BBBB808CD}" destId="{98250FC4-5317-47CC-B63B-A89726812D9A}" srcOrd="3" destOrd="0" parTransId="{E9F58488-BB84-49FA-BB25-8ACCC281A9FE}" sibTransId="{3BE5FE14-FADA-4528-9804-1EB4C43C4BB9}"/>
    <dgm:cxn modelId="{1B212D53-CF3A-4755-A64B-18C8C954BEE9}" srcId="{B4040CBE-E3AD-4CB4-BD91-400BBBB808CD}" destId="{47D6BE66-2192-40C7-9BD6-341C5FEF150B}" srcOrd="2" destOrd="0" parTransId="{264B93C4-B246-4741-BE0B-67BB8A6A147C}" sibTransId="{C78A998D-AF30-431C-AEF8-55743BBC4DB4}"/>
    <dgm:cxn modelId="{B885BAC0-1A17-47C4-B3D6-CC47C2C0E596}" type="presParOf" srcId="{E181CDC0-5355-4465-A119-035166169D9E}" destId="{F4E3BCEB-26F5-4B2E-A4C4-3AFA313D8A85}" srcOrd="0" destOrd="0" presId="urn:microsoft.com/office/officeart/2005/8/layout/hProcess3"/>
    <dgm:cxn modelId="{275ABFFC-1416-497C-92D8-6B28F209B481}" type="presParOf" srcId="{E181CDC0-5355-4465-A119-035166169D9E}" destId="{B754A37E-ECE7-48A8-9179-7AD6F23A2A4A}" srcOrd="1" destOrd="0" presId="urn:microsoft.com/office/officeart/2005/8/layout/hProcess3"/>
    <dgm:cxn modelId="{2B86EC3C-6DDD-4CB7-9E2C-A9EA9B1465F2}" type="presParOf" srcId="{B754A37E-ECE7-48A8-9179-7AD6F23A2A4A}" destId="{F1B4ED3B-177D-4E61-8BF2-26591869D560}" srcOrd="0" destOrd="0" presId="urn:microsoft.com/office/officeart/2005/8/layout/hProcess3"/>
    <dgm:cxn modelId="{A178E6F0-BF32-4A9D-9FC4-B374E88593DE}" type="presParOf" srcId="{B754A37E-ECE7-48A8-9179-7AD6F23A2A4A}" destId="{2844602F-E412-45CF-B6F6-81914B133C09}" srcOrd="1" destOrd="0" presId="urn:microsoft.com/office/officeart/2005/8/layout/hProcess3"/>
    <dgm:cxn modelId="{7E0A2D27-E6BC-4ADD-A363-4747BD5CCB27}" type="presParOf" srcId="{2844602F-E412-45CF-B6F6-81914B133C09}" destId="{D5BF222E-0F12-466E-B948-A36DA6C46E97}" srcOrd="0" destOrd="0" presId="urn:microsoft.com/office/officeart/2005/8/layout/hProcess3"/>
    <dgm:cxn modelId="{7ED725C8-C09A-496C-999B-87BF74E62B1B}" type="presParOf" srcId="{2844602F-E412-45CF-B6F6-81914B133C09}" destId="{C5D13E5D-134A-4DD9-A53C-689C2BEC0C0E}" srcOrd="1" destOrd="0" presId="urn:microsoft.com/office/officeart/2005/8/layout/hProcess3"/>
    <dgm:cxn modelId="{1AE05F2C-8297-4EAF-B5E0-6096715F39E0}" type="presParOf" srcId="{2844602F-E412-45CF-B6F6-81914B133C09}" destId="{BD20F7B9-4A3C-4AF0-97B2-917EB47DB3A3}" srcOrd="2" destOrd="0" presId="urn:microsoft.com/office/officeart/2005/8/layout/hProcess3"/>
    <dgm:cxn modelId="{D34BE213-8B04-4253-ABBC-EDD2AC5D3372}" type="presParOf" srcId="{2844602F-E412-45CF-B6F6-81914B133C09}" destId="{661E014C-C5F8-4853-8901-BB2B06D8BF8F}" srcOrd="3" destOrd="0" presId="urn:microsoft.com/office/officeart/2005/8/layout/hProcess3"/>
    <dgm:cxn modelId="{E591D317-6E75-4CCC-A575-5A2135AB6F34}" type="presParOf" srcId="{B754A37E-ECE7-48A8-9179-7AD6F23A2A4A}" destId="{03787D51-AE59-462C-A78A-1393060A9EBA}" srcOrd="2" destOrd="0" presId="urn:microsoft.com/office/officeart/2005/8/layout/hProcess3"/>
    <dgm:cxn modelId="{2CC17BA9-C651-46BD-861C-E40760205649}" type="presParOf" srcId="{B754A37E-ECE7-48A8-9179-7AD6F23A2A4A}" destId="{21A34820-3B08-49C6-B6AF-338748F31A41}" srcOrd="3" destOrd="0" presId="urn:microsoft.com/office/officeart/2005/8/layout/hProcess3"/>
    <dgm:cxn modelId="{A7FC4189-5C6F-4B2A-8E84-5720E9AE2832}" type="presParOf" srcId="{21A34820-3B08-49C6-B6AF-338748F31A41}" destId="{F50FE9A9-D2D3-494E-9EE0-9467DEDC5121}" srcOrd="0" destOrd="0" presId="urn:microsoft.com/office/officeart/2005/8/layout/hProcess3"/>
    <dgm:cxn modelId="{496AC7FF-BB78-4CBA-B7D1-02A9B3FED909}" type="presParOf" srcId="{21A34820-3B08-49C6-B6AF-338748F31A41}" destId="{2801B075-BDFA-4D0A-B078-45F85C03FC5C}" srcOrd="1" destOrd="0" presId="urn:microsoft.com/office/officeart/2005/8/layout/hProcess3"/>
    <dgm:cxn modelId="{CDA58C44-4F5A-43BD-971F-263BE51791EB}" type="presParOf" srcId="{21A34820-3B08-49C6-B6AF-338748F31A41}" destId="{1A0BD1CC-A1E7-49E0-8ADD-299FD168A2F9}" srcOrd="2" destOrd="0" presId="urn:microsoft.com/office/officeart/2005/8/layout/hProcess3"/>
    <dgm:cxn modelId="{A6B8EC61-2966-48E2-B9B1-7A9A18D6F671}" type="presParOf" srcId="{21A34820-3B08-49C6-B6AF-338748F31A41}" destId="{3FF77630-CB5E-4779-8054-5FB54E0B917F}" srcOrd="3" destOrd="0" presId="urn:microsoft.com/office/officeart/2005/8/layout/hProcess3"/>
    <dgm:cxn modelId="{1F4F9BD3-AC32-40AA-BD41-2408CBEEA879}" type="presParOf" srcId="{B754A37E-ECE7-48A8-9179-7AD6F23A2A4A}" destId="{DCEED6BE-72DC-4B80-8CD0-1B3BBFA01E74}" srcOrd="4" destOrd="0" presId="urn:microsoft.com/office/officeart/2005/8/layout/hProcess3"/>
    <dgm:cxn modelId="{2AFA3B0A-6A25-489F-9CD2-8D7D839AA851}" type="presParOf" srcId="{B754A37E-ECE7-48A8-9179-7AD6F23A2A4A}" destId="{7212DA09-5A70-4D1B-AA32-2B49CFC67C52}" srcOrd="5" destOrd="0" presId="urn:microsoft.com/office/officeart/2005/8/layout/hProcess3"/>
    <dgm:cxn modelId="{B32B404D-4811-48BC-8E2E-1B02A7477C24}" type="presParOf" srcId="{7212DA09-5A70-4D1B-AA32-2B49CFC67C52}" destId="{D39452D3-D324-43AB-B96C-384C45FB2795}" srcOrd="0" destOrd="0" presId="urn:microsoft.com/office/officeart/2005/8/layout/hProcess3"/>
    <dgm:cxn modelId="{EC3BA71B-711C-4E4E-99A1-CE9635F302FA}" type="presParOf" srcId="{7212DA09-5A70-4D1B-AA32-2B49CFC67C52}" destId="{F96B0FE7-99A1-4320-AA26-AD7D8B0D0524}" srcOrd="1" destOrd="0" presId="urn:microsoft.com/office/officeart/2005/8/layout/hProcess3"/>
    <dgm:cxn modelId="{7327582A-59C5-41B0-9DF6-68D07CD5B327}" type="presParOf" srcId="{7212DA09-5A70-4D1B-AA32-2B49CFC67C52}" destId="{23653809-519B-4C15-B314-AFDD4A101964}" srcOrd="2" destOrd="0" presId="urn:microsoft.com/office/officeart/2005/8/layout/hProcess3"/>
    <dgm:cxn modelId="{D355F23F-ED04-4CD4-A538-A31C8A63530A}" type="presParOf" srcId="{7212DA09-5A70-4D1B-AA32-2B49CFC67C52}" destId="{3C790198-92BF-4FD1-824E-3FE485146C7E}" srcOrd="3" destOrd="0" presId="urn:microsoft.com/office/officeart/2005/8/layout/hProcess3"/>
    <dgm:cxn modelId="{604D5826-DE4A-43D6-B7DF-7DD05FDE4239}" type="presParOf" srcId="{B754A37E-ECE7-48A8-9179-7AD6F23A2A4A}" destId="{9F9ECF18-ABAC-4871-947B-652306617BDB}" srcOrd="6" destOrd="0" presId="urn:microsoft.com/office/officeart/2005/8/layout/hProcess3"/>
    <dgm:cxn modelId="{1CE6A94D-9E4B-49D1-BBBD-A4C33AA434C5}" type="presParOf" srcId="{B754A37E-ECE7-48A8-9179-7AD6F23A2A4A}" destId="{0C97F82B-60EF-4A1F-BF7D-0412A1B8E303}" srcOrd="7" destOrd="0" presId="urn:microsoft.com/office/officeart/2005/8/layout/hProcess3"/>
    <dgm:cxn modelId="{9DCA7F43-7FAF-47C4-8DC3-D7EDE3B8D057}" type="presParOf" srcId="{0C97F82B-60EF-4A1F-BF7D-0412A1B8E303}" destId="{3B4CAB96-EA3E-4783-A1F2-8A8F9A53E156}" srcOrd="0" destOrd="0" presId="urn:microsoft.com/office/officeart/2005/8/layout/hProcess3"/>
    <dgm:cxn modelId="{EB1B8539-0492-4321-8941-DA842A6B6031}" type="presParOf" srcId="{0C97F82B-60EF-4A1F-BF7D-0412A1B8E303}" destId="{14E7E3A0-F51A-4829-93CF-10FA7A3B2B0B}" srcOrd="1" destOrd="0" presId="urn:microsoft.com/office/officeart/2005/8/layout/hProcess3"/>
    <dgm:cxn modelId="{9B8E4B6B-33DE-41EF-8756-F64235A127FE}" type="presParOf" srcId="{0C97F82B-60EF-4A1F-BF7D-0412A1B8E303}" destId="{EB2B531A-B247-4C24-ACD9-1E01DB08573B}" srcOrd="2" destOrd="0" presId="urn:microsoft.com/office/officeart/2005/8/layout/hProcess3"/>
    <dgm:cxn modelId="{6B2D2224-5CE1-4B6A-8A3E-E6C40461B09A}" type="presParOf" srcId="{0C97F82B-60EF-4A1F-BF7D-0412A1B8E303}" destId="{6C78BF59-13E2-412E-9D1B-A8B96C61C66F}" srcOrd="3" destOrd="0" presId="urn:microsoft.com/office/officeart/2005/8/layout/hProcess3"/>
    <dgm:cxn modelId="{9F7B3510-0A31-4BE6-9BB0-B20E8279394A}" type="presParOf" srcId="{B754A37E-ECE7-48A8-9179-7AD6F23A2A4A}" destId="{EA4B60C5-50E3-4754-95FF-52AB8EF3F350}" srcOrd="8" destOrd="0" presId="urn:microsoft.com/office/officeart/2005/8/layout/hProcess3"/>
    <dgm:cxn modelId="{901D977C-F40D-40A8-8AC8-21063E89A305}" type="presParOf" srcId="{B754A37E-ECE7-48A8-9179-7AD6F23A2A4A}" destId="{5D9C1548-63AA-44D9-B5CE-8EC064D36B81}" srcOrd="9" destOrd="0" presId="urn:microsoft.com/office/officeart/2005/8/layout/hProcess3"/>
    <dgm:cxn modelId="{5C253E1E-7CD7-4445-A8F8-5220899BC21F}" type="presParOf" srcId="{B754A37E-ECE7-48A8-9179-7AD6F23A2A4A}" destId="{0CF58C9C-CEC9-4072-882D-79626BA538A8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58C9C-CEC9-4072-882D-79626BA538A8}">
      <dsp:nvSpPr>
        <dsp:cNvPr id="0" name=""/>
        <dsp:cNvSpPr/>
      </dsp:nvSpPr>
      <dsp:spPr>
        <a:xfrm>
          <a:off x="0" y="686991"/>
          <a:ext cx="8229600" cy="3151979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7E3A0-F51A-4829-93CF-10FA7A3B2B0B}">
      <dsp:nvSpPr>
        <dsp:cNvPr id="0" name=""/>
        <dsp:cNvSpPr/>
      </dsp:nvSpPr>
      <dsp:spPr>
        <a:xfrm>
          <a:off x="5939938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5939938" y="1474986"/>
        <a:ext cx="1466701" cy="1575989"/>
      </dsp:txXfrm>
    </dsp:sp>
    <dsp:sp modelId="{F96B0FE7-99A1-4320-AA26-AD7D8B0D0524}">
      <dsp:nvSpPr>
        <dsp:cNvPr id="0" name=""/>
        <dsp:cNvSpPr/>
      </dsp:nvSpPr>
      <dsp:spPr>
        <a:xfrm>
          <a:off x="4179897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4179897" y="1474986"/>
        <a:ext cx="1466701" cy="1575989"/>
      </dsp:txXfrm>
    </dsp:sp>
    <dsp:sp modelId="{2801B075-BDFA-4D0A-B078-45F85C03FC5C}">
      <dsp:nvSpPr>
        <dsp:cNvPr id="0" name=""/>
        <dsp:cNvSpPr/>
      </dsp:nvSpPr>
      <dsp:spPr>
        <a:xfrm>
          <a:off x="2419856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419856" y="1474986"/>
        <a:ext cx="1466701" cy="1575989"/>
      </dsp:txXfrm>
    </dsp:sp>
    <dsp:sp modelId="{C5D13E5D-134A-4DD9-A53C-689C2BEC0C0E}">
      <dsp:nvSpPr>
        <dsp:cNvPr id="0" name=""/>
        <dsp:cNvSpPr/>
      </dsp:nvSpPr>
      <dsp:spPr>
        <a:xfrm>
          <a:off x="659814" y="1474986"/>
          <a:ext cx="1466701" cy="1575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Expande</a:t>
          </a:r>
          <a:r>
            <a:rPr lang="en-US" sz="2500" kern="1200" dirty="0" smtClean="0"/>
            <a:t> Coordinate Algebra</a:t>
          </a:r>
          <a:endParaRPr lang="en-US" sz="2500" kern="1200" dirty="0"/>
        </a:p>
      </dsp:txBody>
      <dsp:txXfrm>
        <a:off x="659814" y="1474986"/>
        <a:ext cx="1466701" cy="1575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33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34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36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37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38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39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40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41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James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screen should appear</a:t>
            </a:r>
            <a:r>
              <a:rPr lang="en-US" baseline="0" dirty="0" smtClean="0"/>
              <a:t> when you select Comprehensive Course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07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fully interactive page will provide teachers with ease</a:t>
            </a:r>
            <a:r>
              <a:rPr lang="en-US" baseline="0" dirty="0" smtClean="0"/>
              <a:t> of access to the information that they need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6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sections are designed</a:t>
            </a:r>
            <a:r>
              <a:rPr lang="en-US" baseline="0" dirty="0" smtClean="0"/>
              <a:t> to tie together many other areas of support offered by GADOE and other states implementing CCSS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96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Follow the Task section, teachers will</a:t>
            </a:r>
            <a:r>
              <a:rPr lang="en-US" baseline="0" dirty="0" smtClean="0"/>
              <a:t> find detailed information in the FAL section with examples and links to videos of teachers using FALs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57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20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how this released</a:t>
            </a:r>
            <a:r>
              <a:rPr lang="en-US" baseline="0" dirty="0" smtClean="0"/>
              <a:t> item relates back to the Frameworks for Unit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4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455722-A9B4-4540-80DC-D13700BA2660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F07CB-545B-4FAC-B891-1A08A2F46C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65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EA37E-02F4-436F-B890-43226EA9BC48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DF973-4913-44A9-9C34-A61CF21E5B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41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B13896-3AA0-4CBF-85BE-631E084B481C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4266F-16A2-4AC8-BB72-898D52489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45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9684E-17FA-4239-9274-27CFEAB3FE03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409FD-1D34-4EA1-B4AC-9E903D4A81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19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C10DB1-01DA-48AB-9F99-ED40CAF55822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A8B44-C7F6-48F5-9D01-AE3DE2A37F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1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8A3CD-D1C9-4338-ABAD-0400F9611BF0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BA01B3-E892-48D1-AF7E-F96D70C8AE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61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BEC5DE-46E0-4CDD-A166-C18890698598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03018-FBDC-4249-B70B-B943AF8D95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49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EC98BA-D25F-4645-A181-4814D9AEB050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66AFF-E9D9-443A-923A-85F2667726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4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8E991-BE1E-4D08-BF69-14E62227E662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10406-228F-4845-A5BA-BC6CB64278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25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816B7-0D84-4394-A043-0DCB5CE3AA5C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07065-8CE4-4038-BC35-61F26DB01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1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012BF-B209-4445-A89E-7FB2872DF2C2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BF901-778F-42D2-96F1-EE232143EF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0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 smtClean="0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7AB964-1A21-4543-97AC-CDD79CDC97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4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orgiastandards.org/Common-Core/Pages/Math-9-12.aspx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georgiastandards.org/Common-Core/Common%20Core%20Frameworks/CCGPS_Math_9-12_CoorAlgebra_Comprehensive_Course_Overview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doe.org/Curriculum-Instruction-and-Assessment/Assessment/Documents/Coordinate%20Algebra%20Released%20Items%20Commentary.pdf" TargetMode="External"/><Relationship Id="rId2" Type="http://schemas.openxmlformats.org/officeDocument/2006/relationships/hyperlink" Target="http://www.gadoe.org/Curriculum-Instruction-and-Assessment/Assessment/Documents/Coordinate%20Algebra%20Released%20Items%20Booklet.pdf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doe.org/Curriculum-Instruction-and-Assessment/Assessment/Documents/EOCT%20Coordinate%20Algebra%20Study%20Guide%20Revised%20August%202013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rgiastandards.org/" TargetMode="Externa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Pages/Default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PL-Sessions.aspx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eorgiastandards.org/Common-Core/Pages/Mathematics-Formative-Assessment-Lessons-Videos.aspx" TargetMode="External"/><Relationship Id="rId5" Type="http://schemas.openxmlformats.org/officeDocument/2006/relationships/hyperlink" Target="https://www.georgiastandards.org/Common-Core/Pages/Math-9-12.aspx" TargetMode="External"/><Relationship Id="rId4" Type="http://schemas.openxmlformats.org/officeDocument/2006/relationships/hyperlink" Target="http://ccgpsmathematics9-8.wikispaces.com/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csstoolbox.com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www.gavirtuallearning.org/Resources.aspx" TargetMode="External"/><Relationship Id="rId7" Type="http://schemas.openxmlformats.org/officeDocument/2006/relationships/hyperlink" Target="http://www.mathematicsvisionproject.org/index.html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llustrativemathematics.org/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bit.ly/yyhvtc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RwWTd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hyperlink" Target="http://learnzillion.com/lessons?utf8=%E2%9C%93&amp;query=&amp;commit=Go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://learnzillion.com/lessons?utf8=%E2%9C%93&amp;query=&amp;commit=Go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hyperlink" Target="http://learnzillion.com/lessons?utf8=%E2%9C%93&amp;query=&amp;commit=Go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hyperlink" Target="http://learnzillion.com/lessons?utf8=%E2%9C%93&amp;query=&amp;commit=Go" TargetMode="Externa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hyperlink" Target="http://robertkaplinsky.com/" TargetMode="External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blog.mrmeyer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elschools.org/student-wor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Pages/Default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default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9-12.aspx" TargetMode="External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25146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Coordinate Algebra Update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Unit 6: Connecting Algebra and Geometry Through Coordinates</a:t>
            </a:r>
            <a:br>
              <a:rPr lang="en-US" sz="3200" dirty="0" smtClean="0"/>
            </a:br>
            <a:r>
              <a:rPr lang="en-US" sz="2400" dirty="0" smtClean="0"/>
              <a:t>November 8, 2013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168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228600" y="2895600"/>
            <a:ext cx="8763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jpratt@doe.k12.ga.us</a:t>
            </a:r>
            <a:r>
              <a:rPr lang="en-US" sz="2400" dirty="0" smtClean="0">
                <a:solidFill>
                  <a:schemeClr val="tx1"/>
                </a:solidFill>
              </a:rPr>
              <a:t>     Brooke Kline – </a:t>
            </a:r>
            <a:r>
              <a:rPr lang="en-US" sz="2400" dirty="0" smtClean="0">
                <a:solidFill>
                  <a:schemeClr val="tx1"/>
                </a:solidFill>
                <a:hlinkClick r:id="rId5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5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Microphone and speakers can be configured by going to:</a:t>
            </a:r>
            <a:br>
              <a:rPr lang="en-US" sz="24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Select the Comprehensive Course Overview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096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382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wn Arrow 7"/>
          <p:cNvSpPr/>
          <p:nvPr/>
        </p:nvSpPr>
        <p:spPr>
          <a:xfrm rot="19593436">
            <a:off x="5133236" y="2276937"/>
            <a:ext cx="285878" cy="2457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4419601"/>
            <a:ext cx="1752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62484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  <p:sp>
        <p:nvSpPr>
          <p:cNvPr id="10" name="5-Point Star 9">
            <a:hlinkClick r:id="rId8"/>
          </p:cNvPr>
          <p:cNvSpPr/>
          <p:nvPr/>
        </p:nvSpPr>
        <p:spPr>
          <a:xfrm>
            <a:off x="609600" y="57150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3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8" y="228599"/>
            <a:ext cx="8229600" cy="586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>
            <a:hlinkClick r:id="rId4"/>
          </p:cNvPr>
          <p:cNvSpPr/>
          <p:nvPr/>
        </p:nvSpPr>
        <p:spPr>
          <a:xfrm>
            <a:off x="7162800" y="5257800"/>
            <a:ext cx="5334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5600" y="5778987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838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Table of Contents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Outlines the Major areas of Focus for the Course</a:t>
            </a:r>
          </a:p>
          <a:p>
            <a:r>
              <a:rPr lang="en-US" dirty="0" smtClean="0"/>
              <a:t>Fully Interactive when viewed via internet</a:t>
            </a:r>
          </a:p>
          <a:p>
            <a:r>
              <a:rPr lang="en-US" dirty="0" smtClean="0"/>
              <a:t>Hover over a section and select to access the section quickly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71600"/>
            <a:ext cx="464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0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Sections of Interest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143000"/>
            <a:ext cx="7543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Flipbook Access: Detailed Information About Each Standard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Unit Descriptions: Overview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Webinar Information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Assessment Resources and Instructional Support 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Internet 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latin typeface="+mn-lt"/>
              </a:rPr>
              <a:t>Curriculum Map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77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Formative Assessment Lessons (FALs)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89154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3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CCGPS Math Wiki Space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86799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97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96" y="276726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Coordinate Algebra EOCT Released Items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57722" y="1295400"/>
            <a:ext cx="4800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Released Items </a:t>
            </a:r>
            <a:r>
              <a:rPr lang="en-US" sz="2000" dirty="0" smtClean="0"/>
              <a:t>Housed in the Assessment Division of GADOE </a:t>
            </a:r>
          </a:p>
          <a:p>
            <a:r>
              <a:rPr lang="en-US" sz="1200" dirty="0">
                <a:hlinkClick r:id="rId2"/>
              </a:rPr>
              <a:t>http://www.gadoe.org/Curriculum-Instruction-and-Assessment/Assessment/Documents/Coordinate%20Algebra%20Released%20Items%20Booklet.pdf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45196" y="3472546"/>
            <a:ext cx="48773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Released Items Commentary </a:t>
            </a:r>
            <a:r>
              <a:rPr lang="en-US" sz="2000" dirty="0" smtClean="0"/>
              <a:t>Housed in the Assessment Division of GADOE </a:t>
            </a:r>
          </a:p>
          <a:p>
            <a:r>
              <a:rPr lang="en-US" sz="1200" dirty="0">
                <a:hlinkClick r:id="rId3"/>
              </a:rPr>
              <a:t>http://www.gadoe.org/Curriculum-Instruction-and-Assessment/Assessment/Documents/Coordinate%20Algebra%20Released%20Items%20Commentary.pdf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6488"/>
            <a:ext cx="29527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5257800"/>
            <a:ext cx="782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There are 20 released items and commentary about each item available for Coordinate Algebra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840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EOCT Released Item Commentary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42605"/>
            <a:ext cx="7706998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06674" y="3395597"/>
            <a:ext cx="7021198" cy="1752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24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EOCT Released Item #16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4714319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679657"/>
            <a:ext cx="409329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621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to item #16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09599" y="1232797"/>
                <a:ext cx="3124200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𝐺𝑃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𝑃𝐻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1232797"/>
                <a:ext cx="3124200" cy="8989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753437" y="1439343"/>
            <a:ext cx="3001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 (-1,5) P (x,y,) H (1,-1)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98087" y="2164680"/>
                <a:ext cx="208345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𝐺𝑃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=3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𝑃𝐻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087" y="2164680"/>
                <a:ext cx="2083455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5355" y="2656115"/>
                <a:ext cx="5582490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−1−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, 5−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−1, 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sz="2800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55" y="2656115"/>
                <a:ext cx="5582490" cy="80021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3465731"/>
                <a:ext cx="3628494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−1−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2800" b="0" dirty="0" smtClean="0">
                  <a:latin typeface="+mj-lt"/>
                </a:endParaRPr>
              </a:p>
              <a:p>
                <a:r>
                  <a:rPr lang="en-US" sz="2800" dirty="0" smtClean="0">
                    <a:latin typeface="+mj-lt"/>
                  </a:rPr>
                  <a:t>             -2-2x = 3x – 3</a:t>
                </a:r>
              </a:p>
              <a:p>
                <a:r>
                  <a:rPr lang="en-US" sz="2800" dirty="0" smtClean="0">
                    <a:latin typeface="+mj-lt"/>
                  </a:rPr>
                  <a:t>                  5x = 1</a:t>
                </a:r>
              </a:p>
              <a:p>
                <a:r>
                  <a:rPr lang="en-US" sz="2800" dirty="0" smtClean="0">
                    <a:latin typeface="+mj-lt"/>
                  </a:rPr>
                  <a:t>                   X = 0.2</a:t>
                </a:r>
                <a:endParaRPr lang="en-US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465731"/>
                <a:ext cx="3628494" cy="1815882"/>
              </a:xfrm>
              <a:prstGeom prst="rect">
                <a:avLst/>
              </a:prstGeom>
              <a:blipFill rotWithShape="1"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09599" y="3383815"/>
            <a:ext cx="3901017" cy="202638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00600" y="3374420"/>
            <a:ext cx="3635171" cy="203578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00600" y="3456334"/>
                <a:ext cx="3423459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5−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sz="2800" b="0" dirty="0" smtClean="0">
                  <a:latin typeface="+mj-lt"/>
                </a:endParaRPr>
              </a:p>
              <a:p>
                <a:r>
                  <a:rPr lang="en-US" sz="2800" dirty="0">
                    <a:latin typeface="+mj-lt"/>
                  </a:rPr>
                  <a:t> </a:t>
                </a:r>
                <a:r>
                  <a:rPr lang="en-US" sz="2800" dirty="0" smtClean="0">
                    <a:latin typeface="+mj-lt"/>
                  </a:rPr>
                  <a:t>      10 – 2y = 3y + 3</a:t>
                </a:r>
              </a:p>
              <a:p>
                <a:r>
                  <a:rPr lang="en-US" sz="2800" dirty="0" smtClean="0">
                    <a:latin typeface="+mj-lt"/>
                  </a:rPr>
                  <a:t>                5y = 7</a:t>
                </a:r>
              </a:p>
              <a:p>
                <a:r>
                  <a:rPr lang="en-US" sz="2800" dirty="0" smtClean="0">
                    <a:latin typeface="+mj-lt"/>
                  </a:rPr>
                  <a:t>                 Y = 1.4</a:t>
                </a:r>
                <a:endParaRPr lang="en-US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3456334"/>
                <a:ext cx="3423459" cy="1815882"/>
              </a:xfrm>
              <a:prstGeom prst="rect">
                <a:avLst/>
              </a:prstGeom>
              <a:blipFill rotWithShape="1">
                <a:blip r:embed="rId6"/>
                <a:stretch>
                  <a:fillRect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09600" y="5645751"/>
            <a:ext cx="5334000" cy="4641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6276" y="1161365"/>
            <a:ext cx="8134324" cy="211523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753436" y="1439343"/>
            <a:ext cx="3409363" cy="66851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18678" y="5740568"/>
                <a:ext cx="47564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𝑻𝒉𝒆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𝒄𝒐𝒐𝒓𝒅𝒊𝒏𝒂𝒕𝒆𝒔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𝒐𝒇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𝒑𝒐𝒊𝒏𝒕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𝑷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𝒂𝒓𝒆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(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,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𝟏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𝟒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678" y="5740568"/>
                <a:ext cx="475643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>
            <a:off x="4038600" y="2218982"/>
            <a:ext cx="1371600" cy="437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141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28601"/>
            <a:ext cx="6705600" cy="7619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What are update webinars?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95400"/>
            <a:ext cx="8991600" cy="15240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Update </a:t>
            </a:r>
            <a:r>
              <a:rPr lang="en-US" dirty="0">
                <a:solidFill>
                  <a:schemeClr val="tx1"/>
                </a:solidFill>
              </a:rPr>
              <a:t>on the work of the 2013 Resource Revision Team </a:t>
            </a:r>
          </a:p>
          <a:p>
            <a:pPr marL="1371600" lvl="2" indent="-457200" algn="l">
              <a:buFont typeface="Wingdings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Overall revisions</a:t>
            </a:r>
          </a:p>
          <a:p>
            <a:pPr marL="1371600" lvl="2" indent="-457200" algn="l">
              <a:buFont typeface="Wingdings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Unit </a:t>
            </a:r>
            <a:r>
              <a:rPr lang="en-US" sz="2600" dirty="0" smtClean="0">
                <a:solidFill>
                  <a:schemeClr val="tx1"/>
                </a:solidFill>
              </a:rPr>
              <a:t>6 </a:t>
            </a:r>
            <a:r>
              <a:rPr lang="en-US" sz="2600" dirty="0">
                <a:solidFill>
                  <a:schemeClr val="tx1"/>
                </a:solidFill>
              </a:rPr>
              <a:t>revisions</a:t>
            </a:r>
          </a:p>
          <a:p>
            <a:pPr lvl="1"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01" y="2209800"/>
            <a:ext cx="2332699" cy="34423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304800" y="2819400"/>
            <a:ext cx="5486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Addressing areas which teachers have found to be more challenging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Released Item #16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52562"/>
            <a:ext cx="8181263" cy="449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992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2" y="274638"/>
            <a:ext cx="8015287" cy="1173162"/>
          </a:xfrm>
        </p:spPr>
        <p:txBody>
          <a:bodyPr>
            <a:noAutofit/>
          </a:bodyPr>
          <a:lstStyle/>
          <a:p>
            <a:r>
              <a:rPr lang="en-US" sz="3600" dirty="0" smtClean="0"/>
              <a:t>Sample Item From EOCT Study Guide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71512" y="5764629"/>
            <a:ext cx="5424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http://www.gadoe.org/Curriculum-Instruction-and-Assessment/Assessment/Documents/EOCT%20Coordinate%20Algebra%20Study%20Guide%20Revised%20August%202013.pdf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58674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CA EOCT Study Guide </a:t>
            </a:r>
            <a:r>
              <a:rPr lang="en-US" dirty="0" err="1" smtClean="0">
                <a:solidFill>
                  <a:srgbClr val="FF0000"/>
                </a:solidFill>
              </a:rPr>
              <a:t>Pg</a:t>
            </a:r>
            <a:r>
              <a:rPr lang="en-US" dirty="0" smtClean="0">
                <a:solidFill>
                  <a:srgbClr val="FF0000"/>
                </a:solidFill>
              </a:rPr>
              <a:t> 187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591502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198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 to EOCT Study Guide Example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924800" y="4267200"/>
            <a:ext cx="99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From CA EOCT Study Guide </a:t>
            </a:r>
            <a:r>
              <a:rPr lang="en-US" dirty="0" err="1">
                <a:solidFill>
                  <a:srgbClr val="FF0000"/>
                </a:solidFill>
              </a:rPr>
              <a:t>Pg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188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7281863" cy="528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949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6 Frameworks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382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29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Partitioning in Unit 6 “New York City”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7674279" cy="430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934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Problem-Based-Learning--Check </a:t>
            </a:r>
            <a:r>
              <a:rPr lang="en-US" sz="2400" dirty="0"/>
              <a:t>out Dan Meyer, Robert </a:t>
            </a:r>
            <a:r>
              <a:rPr lang="en-US" sz="2400" dirty="0" err="1"/>
              <a:t>Kaplinksy’s</a:t>
            </a:r>
            <a:r>
              <a:rPr lang="en-US" sz="2400" dirty="0"/>
              <a:t> websites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Provide several entry points to the standards.</a:t>
            </a:r>
          </a:p>
          <a:p>
            <a:endParaRPr lang="en-US" sz="2400" dirty="0"/>
          </a:p>
          <a:p>
            <a:r>
              <a:rPr lang="en-US" sz="2400" dirty="0"/>
              <a:t>Teachers should review all tasks in a given unit to determine which tasks would be appropriate for their students.  Tasks can be adapted to fit the needs or your classroom.    Most standards are covered by various tasks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3451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Unit Revisions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ore user-friendly</a:t>
            </a:r>
          </a:p>
          <a:p>
            <a:r>
              <a:rPr lang="en-US" dirty="0" smtClean="0"/>
              <a:t>Provide teachers with task summaries</a:t>
            </a:r>
          </a:p>
          <a:p>
            <a:r>
              <a:rPr lang="en-US" dirty="0" smtClean="0"/>
              <a:t>Give teachers tools necessary to quickly analyze tasks</a:t>
            </a:r>
          </a:p>
          <a:p>
            <a:r>
              <a:rPr lang="en-US" dirty="0" smtClean="0"/>
              <a:t>Provide tasks from different 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93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Unit Frameworks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TASK TABLE</a:t>
            </a:r>
          </a:p>
          <a:p>
            <a:r>
              <a:rPr lang="en-US" dirty="0" smtClean="0"/>
              <a:t>Outlines the tasks by type, content and standard.</a:t>
            </a:r>
          </a:p>
          <a:p>
            <a:r>
              <a:rPr lang="en-US" dirty="0" smtClean="0"/>
              <a:t>Provides suggested times</a:t>
            </a:r>
          </a:p>
          <a:p>
            <a:r>
              <a:rPr lang="en-US" dirty="0" smtClean="0"/>
              <a:t>Hyperlinks to PDFs and Word </a:t>
            </a:r>
            <a:r>
              <a:rPr lang="en-US" dirty="0" err="1" smtClean="0"/>
              <a:t>Docsv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190625"/>
            <a:ext cx="53721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819400" y="1686448"/>
            <a:ext cx="2819400" cy="9144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67000" y="2895600"/>
            <a:ext cx="965479" cy="1148862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5600" y="4724400"/>
            <a:ext cx="736879" cy="2286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64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Unit Frameworks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89703"/>
            <a:ext cx="5395965" cy="550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838200" y="2895600"/>
            <a:ext cx="2514600" cy="3048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45574" y="3200400"/>
            <a:ext cx="2507226" cy="3810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45574" y="3200400"/>
            <a:ext cx="2507226" cy="274320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71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6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Partition a line segment</a:t>
            </a:r>
          </a:p>
          <a:p>
            <a:r>
              <a:rPr lang="en-US" dirty="0" smtClean="0"/>
              <a:t>Determine slope and equations of parallel and perpendicular </a:t>
            </a:r>
            <a:r>
              <a:rPr lang="en-US" dirty="0"/>
              <a:t>l</a:t>
            </a:r>
            <a:r>
              <a:rPr lang="en-US" dirty="0" smtClean="0"/>
              <a:t>ines</a:t>
            </a:r>
          </a:p>
          <a:p>
            <a:r>
              <a:rPr lang="en-US" dirty="0" smtClean="0"/>
              <a:t>Use slope and distance formula to prove simple geometric theorems in the coordinate </a:t>
            </a:r>
            <a:r>
              <a:rPr lang="en-US" dirty="0"/>
              <a:t>p</a:t>
            </a:r>
            <a:r>
              <a:rPr lang="en-US" dirty="0" smtClean="0"/>
              <a:t>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8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rooke.kline\AppData\Local\Microsoft\Windows\Temporary Internet Files\Content.Outlook\A01ZT00J\CA group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838199"/>
            <a:ext cx="7848600" cy="521103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1628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3600" dirty="0" smtClean="0">
                <a:latin typeface="Arial Narrow" pitchFamily="34" charset="0"/>
              </a:rPr>
              <a:t>2013 CA Resource Revision Team</a:t>
            </a:r>
            <a:endParaRPr lang="en-US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of Parallel and Perpendicular Lines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New York City</a:t>
            </a:r>
          </a:p>
          <a:p>
            <a:r>
              <a:rPr lang="en-US" dirty="0" smtClean="0"/>
              <a:t>Slopes of Special Pairs of Lines</a:t>
            </a:r>
          </a:p>
          <a:p>
            <a:r>
              <a:rPr lang="en-US" dirty="0" smtClean="0"/>
              <a:t>Euler’s Village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Basic Content Addressed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Partition a line segment into a given ratio</a:t>
            </a:r>
          </a:p>
          <a:p>
            <a:r>
              <a:rPr lang="en-US" dirty="0" smtClean="0"/>
              <a:t>Determine slopes of parallel and perpendicular lines</a:t>
            </a:r>
          </a:p>
          <a:p>
            <a:r>
              <a:rPr lang="en-US" dirty="0" smtClean="0"/>
              <a:t>Write equations of parallel and perpendicular lines given an equation of a line and a point not on that 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6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Geometric Properties on the Coordinate Plane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Geometric Properties in the Plane</a:t>
            </a:r>
          </a:p>
          <a:p>
            <a:r>
              <a:rPr lang="en-US" dirty="0" smtClean="0"/>
              <a:t>Equations of Parallel &amp; Perpendicular Lines (FAL)</a:t>
            </a:r>
          </a:p>
          <a:p>
            <a:r>
              <a:rPr lang="en-US" dirty="0" smtClean="0"/>
              <a:t>Square (Short Cycle Task)</a:t>
            </a:r>
          </a:p>
          <a:p>
            <a:r>
              <a:rPr lang="en-US" dirty="0" smtClean="0"/>
              <a:t>Surveillance of the Village (Culminating Task)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Basic Content Addressed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Use slope and distance formula to prove simple geometric theorems algebraically</a:t>
            </a:r>
          </a:p>
          <a:p>
            <a:r>
              <a:rPr lang="en-US" dirty="0" smtClean="0"/>
              <a:t>Find perimeter and area of polygons in a coordinate plane</a:t>
            </a:r>
          </a:p>
          <a:p>
            <a:r>
              <a:rPr lang="en-US" dirty="0" smtClean="0"/>
              <a:t>Use equations of parallel and perpendicular lines to form geometric figures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7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(Short Cycle Task)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This short task focuses on using the distance formula and slope formula to determine if the points graphed will form the sides of a square.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982428"/>
            <a:ext cx="5111750" cy="443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0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Is the quadrilateral with vertices </a:t>
            </a:r>
            <a:r>
              <a:rPr lang="en-US" dirty="0" smtClean="0"/>
              <a:t>P(</a:t>
            </a:r>
            <a:r>
              <a:rPr lang="en-US" dirty="0"/>
              <a:t>−6, 2</a:t>
            </a:r>
            <a:r>
              <a:rPr lang="en-US" dirty="0" smtClean="0"/>
              <a:t>), Q(</a:t>
            </a:r>
            <a:r>
              <a:rPr lang="en-US" dirty="0"/>
              <a:t>−3, 6</a:t>
            </a:r>
            <a:r>
              <a:rPr lang="en-US" dirty="0" smtClean="0"/>
              <a:t>), R(9</a:t>
            </a:r>
            <a:r>
              <a:rPr lang="en-US" dirty="0"/>
              <a:t>,−3</a:t>
            </a:r>
            <a:r>
              <a:rPr lang="en-US" dirty="0" smtClean="0"/>
              <a:t>), S(6</a:t>
            </a:r>
            <a:r>
              <a:rPr lang="en-US" dirty="0"/>
              <a:t>,−7</a:t>
            </a:r>
            <a:r>
              <a:rPr lang="en-US" dirty="0" smtClean="0"/>
              <a:t>) a </a:t>
            </a:r>
            <a:r>
              <a:rPr lang="en-US" dirty="0"/>
              <a:t>rectangle? Explain.</a:t>
            </a:r>
            <a:endParaRPr lang="en-US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</p:spTree>
    <p:extLst>
      <p:ext uri="{BB962C8B-B14F-4D97-AF65-F5344CB8AC3E}">
        <p14:creationId xmlns:p14="http://schemas.microsoft.com/office/powerpoint/2010/main" val="3057547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8686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Is the quadrilateral with vertices </a:t>
            </a:r>
            <a:r>
              <a:rPr lang="en-US" sz="2400" dirty="0" smtClean="0"/>
              <a:t>P(</a:t>
            </a:r>
            <a:r>
              <a:rPr lang="en-US" sz="2400" dirty="0"/>
              <a:t>−6, 2</a:t>
            </a:r>
            <a:r>
              <a:rPr lang="en-US" sz="2400" dirty="0" smtClean="0"/>
              <a:t>), Q(</a:t>
            </a:r>
            <a:r>
              <a:rPr lang="en-US" sz="2400" dirty="0"/>
              <a:t>−3, 6</a:t>
            </a:r>
            <a:r>
              <a:rPr lang="en-US" sz="2400" dirty="0" smtClean="0"/>
              <a:t>), R(9</a:t>
            </a:r>
            <a:r>
              <a:rPr lang="en-US" sz="2400" dirty="0"/>
              <a:t>,−3</a:t>
            </a:r>
            <a:r>
              <a:rPr lang="en-US" sz="2400" dirty="0" smtClean="0"/>
              <a:t>), S(6</a:t>
            </a:r>
            <a:r>
              <a:rPr lang="en-US" sz="2400" dirty="0"/>
              <a:t>,−7</a:t>
            </a:r>
            <a:r>
              <a:rPr lang="en-US" sz="2400" dirty="0" smtClean="0"/>
              <a:t>) a </a:t>
            </a:r>
            <a:r>
              <a:rPr lang="en-US" sz="2400" dirty="0"/>
              <a:t>rectangle? Explain.</a:t>
            </a:r>
            <a:endParaRPr lang="en-US" sz="2400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76400"/>
            <a:ext cx="440751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244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5943599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Is the quadrilateral with vertices </a:t>
            </a:r>
            <a:r>
              <a:rPr lang="en-US" sz="2400" dirty="0" smtClean="0"/>
              <a:t>P(</a:t>
            </a:r>
            <a:r>
              <a:rPr lang="en-US" sz="2400" dirty="0"/>
              <a:t>−6, 2</a:t>
            </a:r>
            <a:r>
              <a:rPr lang="en-US" sz="2400" dirty="0" smtClean="0"/>
              <a:t>), Q(</a:t>
            </a:r>
            <a:r>
              <a:rPr lang="en-US" sz="2400" dirty="0"/>
              <a:t>−3, 6</a:t>
            </a:r>
            <a:r>
              <a:rPr lang="en-US" sz="2400" dirty="0" smtClean="0"/>
              <a:t>), R(9</a:t>
            </a:r>
            <a:r>
              <a:rPr lang="en-US" sz="2400" dirty="0"/>
              <a:t>,−3</a:t>
            </a:r>
            <a:r>
              <a:rPr lang="en-US" sz="2400" dirty="0" smtClean="0"/>
              <a:t>), S(6</a:t>
            </a:r>
            <a:r>
              <a:rPr lang="en-US" sz="2400" dirty="0"/>
              <a:t>,−7</a:t>
            </a:r>
            <a:r>
              <a:rPr lang="en-US" sz="2400" dirty="0" smtClean="0"/>
              <a:t>) a </a:t>
            </a:r>
            <a:r>
              <a:rPr lang="en-US" sz="2400" dirty="0"/>
              <a:t>rectangle? Explain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At this point, I know that a rectangle has four right angles and opposite sides that are the same length.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032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5943599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Is the quadrilateral with vertices </a:t>
            </a:r>
            <a:r>
              <a:rPr lang="en-US" sz="2400" dirty="0" smtClean="0"/>
              <a:t>P(</a:t>
            </a:r>
            <a:r>
              <a:rPr lang="en-US" sz="2400" dirty="0"/>
              <a:t>−6, 2</a:t>
            </a:r>
            <a:r>
              <a:rPr lang="en-US" sz="2400" dirty="0" smtClean="0"/>
              <a:t>), Q(</a:t>
            </a:r>
            <a:r>
              <a:rPr lang="en-US" sz="2400" dirty="0"/>
              <a:t>−3, 6</a:t>
            </a:r>
            <a:r>
              <a:rPr lang="en-US" sz="2400" dirty="0" smtClean="0"/>
              <a:t>), R(9</a:t>
            </a:r>
            <a:r>
              <a:rPr lang="en-US" sz="2400" dirty="0"/>
              <a:t>,−3</a:t>
            </a:r>
            <a:r>
              <a:rPr lang="en-US" sz="2400" dirty="0" smtClean="0"/>
              <a:t>), S(6</a:t>
            </a:r>
            <a:r>
              <a:rPr lang="en-US" sz="2400" dirty="0"/>
              <a:t>,−7</a:t>
            </a:r>
            <a:r>
              <a:rPr lang="en-US" sz="2400" dirty="0" smtClean="0"/>
              <a:t>) a </a:t>
            </a:r>
            <a:r>
              <a:rPr lang="en-US" sz="2400" dirty="0"/>
              <a:t>rectangle? Explain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At this point, I know that a rectangle has four right angles and opposite sides that are the same length.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I need to show that adjacent sides </a:t>
            </a:r>
            <a:r>
              <a:rPr lang="en-US" sz="2400" dirty="0" smtClean="0"/>
              <a:t>are perpendicular</a:t>
            </a:r>
            <a:r>
              <a:rPr lang="en-US" sz="2400" dirty="0"/>
              <a:t>, by using their slopes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I need to show the lengths of opposite sides are equal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066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 smtClean="0"/>
                  <a:t>Is the quadrilateral with vertices P(</a:t>
                </a:r>
                <a:r>
                  <a:rPr lang="en-US" sz="2000" dirty="0"/>
                  <a:t>−6, 2</a:t>
                </a:r>
                <a:r>
                  <a:rPr lang="en-US" sz="2000" dirty="0" smtClean="0"/>
                  <a:t>), Q(</a:t>
                </a:r>
                <a:r>
                  <a:rPr lang="en-US" sz="2000" dirty="0"/>
                  <a:t>−3, 6</a:t>
                </a:r>
                <a:r>
                  <a:rPr lang="en-US" sz="2000" dirty="0" smtClean="0"/>
                  <a:t>), R(9</a:t>
                </a:r>
                <a:r>
                  <a:rPr lang="en-US" sz="2000" dirty="0"/>
                  <a:t>,−3</a:t>
                </a:r>
                <a:r>
                  <a:rPr lang="en-US" sz="2000" dirty="0" smtClean="0"/>
                  <a:t>), S(6</a:t>
                </a:r>
                <a:r>
                  <a:rPr lang="en-US" sz="2000" dirty="0"/>
                  <a:t>,−7</a:t>
                </a:r>
                <a:r>
                  <a:rPr lang="en-US" sz="2000" dirty="0" smtClean="0"/>
                  <a:t>) a </a:t>
                </a:r>
                <a:r>
                  <a:rPr lang="en-US" sz="2000" dirty="0"/>
                  <a:t>rectangle? Explain</a:t>
                </a:r>
                <a:r>
                  <a:rPr lang="en-US" sz="2000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I need to show that adjacent sides are perpendicular, by using their slopes.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Slope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𝑃𝑄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6−2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−3−(−6)</m:t>
                            </m:r>
                          </m:den>
                        </m:f>
                      </m:e>
                    </m:box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Slope </a:t>
                </a:r>
                <a:r>
                  <a:rPr lang="en-US" sz="2400" dirty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𝑄𝑅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6−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(−3)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−3−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9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−9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12</m:t>
                            </m:r>
                          </m:den>
                        </m:f>
                      </m:e>
                    </m:box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−3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Slope </a:t>
                </a:r>
                <a:r>
                  <a:rPr lang="en-US" sz="2400" dirty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𝑅𝑆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−7−(−3)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9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/>
                  <a:t>Slope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𝑆𝑃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−7−2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(−6)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−9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12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−3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7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  <a:blipFill rotWithShape="1">
                <a:blip r:embed="rId3"/>
                <a:stretch>
                  <a:fillRect l="-1641" t="-656" r="-10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170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 smtClean="0"/>
                  <a:t>Is the quadrilateral with vertices P(</a:t>
                </a:r>
                <a:r>
                  <a:rPr lang="en-US" sz="2000" dirty="0"/>
                  <a:t>−6, 2</a:t>
                </a:r>
                <a:r>
                  <a:rPr lang="en-US" sz="2000" dirty="0" smtClean="0"/>
                  <a:t>), Q(</a:t>
                </a:r>
                <a:r>
                  <a:rPr lang="en-US" sz="2000" dirty="0"/>
                  <a:t>−3, 6</a:t>
                </a:r>
                <a:r>
                  <a:rPr lang="en-US" sz="2000" dirty="0" smtClean="0"/>
                  <a:t>), R(9</a:t>
                </a:r>
                <a:r>
                  <a:rPr lang="en-US" sz="2000" dirty="0"/>
                  <a:t>,−3</a:t>
                </a:r>
                <a:r>
                  <a:rPr lang="en-US" sz="2000" dirty="0" smtClean="0"/>
                  <a:t>), S(6</a:t>
                </a:r>
                <a:r>
                  <a:rPr lang="en-US" sz="2000" dirty="0"/>
                  <a:t>,−7</a:t>
                </a:r>
                <a:r>
                  <a:rPr lang="en-US" sz="2000" dirty="0" smtClean="0"/>
                  <a:t>) a </a:t>
                </a:r>
                <a:r>
                  <a:rPr lang="en-US" sz="2000" dirty="0"/>
                  <a:t>rectangle? Explain</a:t>
                </a:r>
                <a:r>
                  <a:rPr lang="en-US" sz="2000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I need to show that adjacent sides are perpendicular, by using their slopes.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Slope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𝑃𝑄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6−2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−3−(−6)</m:t>
                            </m:r>
                          </m:den>
                        </m:f>
                      </m:e>
                    </m:box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Slope </a:t>
                </a:r>
                <a:r>
                  <a:rPr lang="en-US" sz="2400" dirty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𝑄𝑅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6−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(−3)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−3−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9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−9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12</m:t>
                            </m:r>
                          </m:den>
                        </m:f>
                      </m:e>
                    </m:box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−3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Slope </a:t>
                </a:r>
                <a:r>
                  <a:rPr lang="en-US" sz="2400" dirty="0"/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𝑅𝑆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−7−(−3)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9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/>
                  <a:t>Slope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𝑆𝑃</m:t>
                        </m:r>
                      </m:e>
                    </m:acc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−7−2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6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(−6)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−9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12</m:t>
                            </m:r>
                          </m:den>
                        </m:f>
                      </m:e>
                    </m:box>
                    <m:r>
                      <a:rPr lang="en-US" sz="2400" i="1"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sz="2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−3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The slopes of adjacent sides are opposite reciprocals of each other so the lines are perpendicular.</a:t>
                </a:r>
                <a:endParaRPr lang="en-US" sz="2400" dirty="0"/>
              </a:p>
            </p:txBody>
          </p:sp>
        </mc:Choice>
        <mc:Fallback xmlns="">
          <p:sp>
            <p:nvSpPr>
              <p:cNvPr id="27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  <a:blipFill rotWithShape="1">
                <a:blip r:embed="rId3"/>
                <a:stretch>
                  <a:fillRect l="-1641" t="-656" r="-1026" b="-2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300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 smtClean="0"/>
                  <a:t>Is the quadrilateral with vertices P(</a:t>
                </a:r>
                <a:r>
                  <a:rPr lang="en-US" sz="2000" dirty="0"/>
                  <a:t>−6, 2</a:t>
                </a:r>
                <a:r>
                  <a:rPr lang="en-US" sz="2000" dirty="0" smtClean="0"/>
                  <a:t>), Q(</a:t>
                </a:r>
                <a:r>
                  <a:rPr lang="en-US" sz="2000" dirty="0"/>
                  <a:t>−3, 6</a:t>
                </a:r>
                <a:r>
                  <a:rPr lang="en-US" sz="2000" dirty="0" smtClean="0"/>
                  <a:t>), R(9</a:t>
                </a:r>
                <a:r>
                  <a:rPr lang="en-US" sz="2000" dirty="0"/>
                  <a:t>,−3</a:t>
                </a:r>
                <a:r>
                  <a:rPr lang="en-US" sz="2000" dirty="0" smtClean="0"/>
                  <a:t>), S(6</a:t>
                </a:r>
                <a:r>
                  <a:rPr lang="en-US" sz="2000" dirty="0"/>
                  <a:t>,−7</a:t>
                </a:r>
                <a:r>
                  <a:rPr lang="en-US" sz="2000" dirty="0" smtClean="0"/>
                  <a:t>) a </a:t>
                </a:r>
                <a:r>
                  <a:rPr lang="en-US" sz="2000" dirty="0"/>
                  <a:t>rectangle? Explain</a:t>
                </a:r>
                <a:r>
                  <a:rPr lang="en-US" sz="2000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I need to show the lengths of opposite sides are equal.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𝑃𝑄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(−6−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  <m:r>
                                <a:rPr lang="en-US" sz="20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(2−6)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(−3)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(−4)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en-US" sz="20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𝑄𝑅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−6)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12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1</m:t>
                      </m:r>
                      <m:r>
                        <a:rPr lang="en-US" sz="2000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𝑅𝑆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9−6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(−7)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(3)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(4)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𝑆𝑃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6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(12)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(−9)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225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=15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27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  <a:blipFill rotWithShape="1">
                <a:blip r:embed="rId3"/>
                <a:stretch>
                  <a:fillRect l="-1128" t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3109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Coordinate Algebra/</a:t>
            </a:r>
            <a:r>
              <a:rPr lang="en-US" dirty="0" err="1" smtClean="0"/>
              <a:t>Acc</a:t>
            </a:r>
            <a:r>
              <a:rPr lang="en-US" dirty="0" smtClean="0"/>
              <a:t> CA </a:t>
            </a:r>
            <a:br>
              <a:rPr lang="en-US" dirty="0" smtClean="0"/>
            </a:br>
            <a:r>
              <a:rPr lang="en-US" dirty="0" smtClean="0"/>
              <a:t>Comprehensive Course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Located on the 9-12 math section of </a:t>
            </a:r>
            <a:r>
              <a:rPr lang="en-US" dirty="0" smtClean="0">
                <a:hlinkClick r:id="rId2"/>
              </a:rPr>
              <a:t>www.georgiastandards.org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Designed to provide clarification of CCGPS Mathematics Standards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Organized to link together many sources of information pertinent to CCGPS Coordinate Algebra/Accelerated Coordinate Algebra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3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000" dirty="0" smtClean="0"/>
                  <a:t>Is the quadrilateral with vertices P(</a:t>
                </a:r>
                <a:r>
                  <a:rPr lang="en-US" sz="2000" dirty="0"/>
                  <a:t>−6, 2</a:t>
                </a:r>
                <a:r>
                  <a:rPr lang="en-US" sz="2000" dirty="0" smtClean="0"/>
                  <a:t>), Q(</a:t>
                </a:r>
                <a:r>
                  <a:rPr lang="en-US" sz="2000" dirty="0"/>
                  <a:t>−3, 6</a:t>
                </a:r>
                <a:r>
                  <a:rPr lang="en-US" sz="2000" dirty="0" smtClean="0"/>
                  <a:t>), R(9</a:t>
                </a:r>
                <a:r>
                  <a:rPr lang="en-US" sz="2000" dirty="0"/>
                  <a:t>,−3</a:t>
                </a:r>
                <a:r>
                  <a:rPr lang="en-US" sz="2000" dirty="0" smtClean="0"/>
                  <a:t>), S(6</a:t>
                </a:r>
                <a:r>
                  <a:rPr lang="en-US" sz="2000" dirty="0"/>
                  <a:t>,−7</a:t>
                </a:r>
                <a:r>
                  <a:rPr lang="en-US" sz="2000" dirty="0" smtClean="0"/>
                  <a:t>) a </a:t>
                </a:r>
                <a:r>
                  <a:rPr lang="en-US" sz="2000" dirty="0"/>
                  <a:t>rectangle? Explain</a:t>
                </a:r>
                <a:r>
                  <a:rPr lang="en-US" sz="2000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I need to show the lengths of opposite sides are equal.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𝑃𝑄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(−6−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  <m:r>
                                <a:rPr lang="en-US" sz="20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(2−6)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(−3)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(−4)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en-US" sz="20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𝑄𝑅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−6)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12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1</m:t>
                      </m:r>
                      <m:r>
                        <a:rPr lang="en-US" sz="2000" i="1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𝑅𝑆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9−6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(−7)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(3)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(4)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25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𝑆𝑃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6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6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(12)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(−9)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/>
                            </a:rPr>
                            <m:t>225</m:t>
                          </m:r>
                        </m:e>
                      </m:rad>
                      <m:r>
                        <a:rPr lang="en-US" sz="2000" i="1">
                          <a:latin typeface="Cambria Math"/>
                        </a:rPr>
                        <m:t>=15</m:t>
                      </m:r>
                    </m:oMath>
                  </m:oMathPara>
                </a14:m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Opposite sides have the same length.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27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1" y="1143000"/>
                <a:ext cx="5943599" cy="4648200"/>
              </a:xfrm>
              <a:blipFill rotWithShape="1">
                <a:blip r:embed="rId3"/>
                <a:stretch>
                  <a:fillRect l="-1641" t="-656" b="-40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241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43000"/>
            <a:ext cx="5943599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Is the quadrilateral with vertices </a:t>
            </a:r>
            <a:r>
              <a:rPr lang="en-US" sz="2400" dirty="0" smtClean="0"/>
              <a:t>P(</a:t>
            </a:r>
            <a:r>
              <a:rPr lang="en-US" sz="2400" dirty="0"/>
              <a:t>−6, 2</a:t>
            </a:r>
            <a:r>
              <a:rPr lang="en-US" sz="2400" dirty="0" smtClean="0"/>
              <a:t>), Q(</a:t>
            </a:r>
            <a:r>
              <a:rPr lang="en-US" sz="2400" dirty="0"/>
              <a:t>−3, 6</a:t>
            </a:r>
            <a:r>
              <a:rPr lang="en-US" sz="2400" dirty="0" smtClean="0"/>
              <a:t>), R(9</a:t>
            </a:r>
            <a:r>
              <a:rPr lang="en-US" sz="2400" dirty="0"/>
              <a:t>,−3</a:t>
            </a:r>
            <a:r>
              <a:rPr lang="en-US" sz="2400" dirty="0" smtClean="0"/>
              <a:t>), S(6</a:t>
            </a:r>
            <a:r>
              <a:rPr lang="en-US" sz="2400" dirty="0"/>
              <a:t>,−7</a:t>
            </a:r>
            <a:r>
              <a:rPr lang="en-US" sz="2400" dirty="0" smtClean="0"/>
              <a:t>) a </a:t>
            </a:r>
            <a:r>
              <a:rPr lang="en-US" sz="2400" dirty="0"/>
              <a:t>rectangle? Explain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At this point, I know that a rectangle has four right angles and opposite sides that are the same length.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Adjacent </a:t>
            </a:r>
            <a:r>
              <a:rPr lang="en-US" sz="2400" dirty="0"/>
              <a:t>sides </a:t>
            </a:r>
            <a:r>
              <a:rPr lang="en-US" sz="2400" dirty="0" smtClean="0"/>
              <a:t>are perpendicular and the </a:t>
            </a:r>
            <a:r>
              <a:rPr lang="en-US" sz="2400" dirty="0"/>
              <a:t>lengths of opposite sides are </a:t>
            </a:r>
            <a:r>
              <a:rPr lang="en-US" sz="2400" dirty="0" smtClean="0"/>
              <a:t>equal, therefore the quadrilateral is </a:t>
            </a:r>
            <a:r>
              <a:rPr lang="en-US" sz="2400" smtClean="0"/>
              <a:t>a rectangle.</a:t>
            </a:r>
            <a:endParaRPr lang="en-US" sz="24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/>
              <a:t>Unit </a:t>
            </a:r>
            <a:r>
              <a:rPr lang="en-US" dirty="0" smtClean="0"/>
              <a:t>6 </a:t>
            </a:r>
            <a:r>
              <a:rPr lang="en-US" dirty="0"/>
              <a:t>Challenges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5683" y="5715000"/>
            <a:ext cx="4003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8.G, G-GPE, G-SRT, G-CO Is this a rectangle?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350110" cy="203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103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28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1" y="2377440"/>
            <a:ext cx="3927799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067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377440"/>
            <a:ext cx="3839701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08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377440"/>
            <a:ext cx="3874473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438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377440"/>
            <a:ext cx="3895978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63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828800" y="2590800"/>
          <a:ext cx="12065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5" imgW="507960" imgH="203040" progId="Equation.3">
                  <p:embed/>
                </p:oleObj>
              </mc:Choice>
              <mc:Fallback>
                <p:oleObj name="Equation" r:id="rId5" imgW="507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90800"/>
                        <a:ext cx="12065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981200"/>
            <a:ext cx="1905000" cy="17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515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981200"/>
            <a:ext cx="1905000" cy="17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9" name="Object 2"/>
          <p:cNvGraphicFramePr>
            <a:graphicFrameLocks noChangeAspect="1"/>
          </p:cNvGraphicFramePr>
          <p:nvPr/>
        </p:nvGraphicFramePr>
        <p:xfrm>
          <a:off x="1827213" y="2586038"/>
          <a:ext cx="319722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6" imgW="1346040" imgH="609480" progId="Equation.3">
                  <p:embed/>
                </p:oleObj>
              </mc:Choice>
              <mc:Fallback>
                <p:oleObj name="Equation" r:id="rId6" imgW="134604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213" y="2586038"/>
                        <a:ext cx="3197225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99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981200"/>
            <a:ext cx="1905000" cy="17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3" name="Object 2"/>
          <p:cNvGraphicFramePr>
            <a:graphicFrameLocks noChangeAspect="1"/>
          </p:cNvGraphicFramePr>
          <p:nvPr/>
        </p:nvGraphicFramePr>
        <p:xfrm>
          <a:off x="1827213" y="2586038"/>
          <a:ext cx="3559175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6" imgW="1498320" imgH="1015920" progId="Equation.3">
                  <p:embed/>
                </p:oleObj>
              </mc:Choice>
              <mc:Fallback>
                <p:oleObj name="Equation" r:id="rId6" imgW="149832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213" y="2586038"/>
                        <a:ext cx="3559175" cy="241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003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Begin at www.georgiastandards.org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143000"/>
            <a:ext cx="8458201" cy="550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>
            <a:hlinkClick r:id="rId3"/>
          </p:cNvPr>
          <p:cNvSpPr/>
          <p:nvPr/>
        </p:nvSpPr>
        <p:spPr>
          <a:xfrm>
            <a:off x="6934200" y="3893172"/>
            <a:ext cx="6096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77000" y="474749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587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981200"/>
            <a:ext cx="1905000" cy="17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7" name="Object 2"/>
          <p:cNvGraphicFramePr>
            <a:graphicFrameLocks noChangeAspect="1"/>
          </p:cNvGraphicFramePr>
          <p:nvPr/>
        </p:nvGraphicFramePr>
        <p:xfrm>
          <a:off x="1827213" y="2586038"/>
          <a:ext cx="3559175" cy="295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6" imgW="1498320" imgH="1244520" progId="Equation.3">
                  <p:embed/>
                </p:oleObj>
              </mc:Choice>
              <mc:Fallback>
                <p:oleObj name="Equation" r:id="rId6" imgW="1498320" imgH="1244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213" y="2586038"/>
                        <a:ext cx="3559175" cy="295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24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Find the coordinate of point T, that is 2/5 of the distance from A(-2, -3) to B(8, 7).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981200"/>
            <a:ext cx="1905000" cy="174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1827213" y="2586038"/>
          <a:ext cx="3559175" cy="352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6" imgW="1498320" imgH="1485720" progId="Equation.3">
                  <p:embed/>
                </p:oleObj>
              </mc:Choice>
              <mc:Fallback>
                <p:oleObj name="Equation" r:id="rId6" imgW="1498320" imgH="1485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213" y="2586038"/>
                        <a:ext cx="3559175" cy="3529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69342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/>
              <a:t>Unit 6 Challenges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81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 Narrow" pitchFamily="34" charset="0"/>
              </a:rPr>
              <a:t>GaDOE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Fall 2011 CCGPS Standards for Mathematical Practices Webinars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Spring 2012 CCGPS Mathematics Professional Learning Sessions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on GPB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2012 – 2013 CCGPS Mathematics Unit-by-Unit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Webinar Series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www.georgiastandards.org/Common-Core/Pages/Math-PL-Sessions.aspx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Georgia Mathematics Teacher Forums - </a:t>
            </a:r>
            <a:r>
              <a:rPr lang="en-US" sz="2000" dirty="0">
                <a:latin typeface="Arial Narrow" pitchFamily="34" charset="0"/>
                <a:hlinkClick r:id="rId4"/>
              </a:rPr>
              <a:t>http://</a:t>
            </a:r>
            <a:r>
              <a:rPr lang="en-US" sz="2000" dirty="0" smtClean="0">
                <a:latin typeface="Arial Narrow" pitchFamily="34" charset="0"/>
                <a:hlinkClick r:id="rId4"/>
              </a:rPr>
              <a:t>ccgpsmathematics9-10.wikispaces.com</a:t>
            </a:r>
            <a:r>
              <a:rPr lang="en-US" sz="2000" dirty="0">
                <a:latin typeface="Arial Narrow" pitchFamily="34" charset="0"/>
                <a:hlinkClick r:id="rId4"/>
              </a:rPr>
              <a:t>/</a:t>
            </a:r>
            <a:r>
              <a:rPr lang="en-US" sz="2000" dirty="0">
                <a:latin typeface="Arial Narrow" pitchFamily="34" charset="0"/>
              </a:rPr>
              <a:t> </a:t>
            </a:r>
            <a:endParaRPr lang="en-US" sz="2000" dirty="0" smtClean="0"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CCGPS Mathematics Frameworks and Comprehensive Course Overviews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www.georgiastandards.org/Common-Core/Pages/Math-9-12.aspx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Formative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Assessment Lesson Videos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www.georgiastandards.org/Common-Core/Pages/Mathematics-Formative-Assessment-Lessons-Videos.aspx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8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Georgia Virtual Learning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www.gavirtuallearning.org/Resources.aspx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447800"/>
            <a:ext cx="8839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" sz="2800" dirty="0">
                <a:latin typeface="+mn-lt"/>
              </a:rPr>
              <a:t>A more “user friendly” version of the Learnzillion lessons support learning new strategies, sharing with parents, helping absent students.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43200"/>
            <a:ext cx="8688106" cy="37338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75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620083"/>
            <a:ext cx="88392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3200" dirty="0" smtClean="0"/>
              <a:t>Choose grade </a:t>
            </a:r>
            <a:r>
              <a:rPr lang="en" sz="3200" dirty="0"/>
              <a:t>band:</a:t>
            </a:r>
          </a:p>
          <a:p>
            <a:endParaRPr lang="en" sz="3200" dirty="0" smtClean="0"/>
          </a:p>
          <a:p>
            <a:endParaRPr lang="en" sz="1400" dirty="0"/>
          </a:p>
          <a:p>
            <a:pPr lvl="0"/>
            <a:r>
              <a:rPr lang="en" sz="3200" dirty="0" smtClean="0"/>
              <a:t>Choose domain</a:t>
            </a:r>
            <a:r>
              <a:rPr lang="en" sz="3200" dirty="0"/>
              <a:t>: </a:t>
            </a:r>
          </a:p>
          <a:p>
            <a:endParaRPr lang="en" sz="3200" dirty="0" smtClean="0"/>
          </a:p>
          <a:p>
            <a:endParaRPr lang="en" sz="3200" dirty="0"/>
          </a:p>
          <a:p>
            <a:pPr lvl="0"/>
            <a:r>
              <a:rPr lang="en" sz="3200" dirty="0"/>
              <a:t>Choose topic/strand </a:t>
            </a:r>
          </a:p>
          <a:p>
            <a:pPr>
              <a:buNone/>
            </a:pPr>
            <a:r>
              <a:rPr lang="en" sz="3200" dirty="0"/>
              <a:t>and standard: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438400" y="152400"/>
            <a:ext cx="46482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7" name="Shape 72"/>
          <p:cNvSpPr/>
          <p:nvPr/>
        </p:nvSpPr>
        <p:spPr>
          <a:xfrm>
            <a:off x="4084125" y="1524000"/>
            <a:ext cx="2971800" cy="762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38400"/>
            <a:ext cx="470535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57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438400" y="152400"/>
            <a:ext cx="46482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4800" y="1447801"/>
            <a:ext cx="8686800" cy="5029200"/>
            <a:chOff x="304800" y="1447801"/>
            <a:chExt cx="8686800" cy="50292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1447801"/>
              <a:ext cx="8686800" cy="50292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 rot="5400000">
              <a:off x="381001" y="1752600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5815208" y="2286000"/>
              <a:ext cx="1347592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 rot="15117614">
              <a:off x="5773105" y="4030351"/>
              <a:ext cx="1576192" cy="381000"/>
            </a:xfrm>
            <a:prstGeom prst="rightArrow">
              <a:avLst>
                <a:gd name="adj1" fmla="val 50000"/>
                <a:gd name="adj2" fmla="val 763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 rot="15864692">
              <a:off x="7965045" y="5731188"/>
              <a:ext cx="837453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443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524000" y="152400"/>
            <a:ext cx="61722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“Quick Codes”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sp>
        <p:nvSpPr>
          <p:cNvPr id="11" name="Shape 88"/>
          <p:cNvSpPr/>
          <p:nvPr/>
        </p:nvSpPr>
        <p:spPr>
          <a:xfrm>
            <a:off x="457200" y="1447800"/>
            <a:ext cx="8382000" cy="529017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</p:sp>
    </p:spTree>
    <p:extLst>
      <p:ext uri="{BB962C8B-B14F-4D97-AF65-F5344CB8AC3E}">
        <p14:creationId xmlns:p14="http://schemas.microsoft.com/office/powerpoint/2010/main" val="369661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Expeditionary Learning: Center for Student Work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http://elschools.org/student-work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10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1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1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5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Select the CCGPS ELA/Math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0742"/>
            <a:ext cx="8458201" cy="550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3717399">
            <a:off x="1026108" y="1662399"/>
            <a:ext cx="285878" cy="2457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33500" y="1676400"/>
            <a:ext cx="10287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77000" y="474749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  <p:sp>
        <p:nvSpPr>
          <p:cNvPr id="4" name="5-Point Star 3">
            <a:hlinkClick r:id="rId3"/>
          </p:cNvPr>
          <p:cNvSpPr/>
          <p:nvPr/>
        </p:nvSpPr>
        <p:spPr>
          <a:xfrm>
            <a:off x="6855390" y="4137891"/>
            <a:ext cx="5334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05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215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on Twitter!</a:t>
            </a:r>
            <a:br>
              <a:rPr lang="en-US" sz="2000" dirty="0"/>
            </a:br>
            <a:r>
              <a:rPr lang="en-US" sz="2000" dirty="0"/>
              <a:t>Follow 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5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Select the Mathematics option under Browse CCGPS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371600"/>
            <a:ext cx="8534401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 rot="10800000">
            <a:off x="1028700" y="4267200"/>
            <a:ext cx="228600" cy="1676400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85800" y="3962400"/>
            <a:ext cx="914400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>
            <a:hlinkClick r:id="rId3"/>
          </p:cNvPr>
          <p:cNvSpPr/>
          <p:nvPr/>
        </p:nvSpPr>
        <p:spPr>
          <a:xfrm>
            <a:off x="685800" y="5943600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54100" y="6246911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898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Select the 9-12 </a:t>
            </a:r>
            <a:br>
              <a:rPr lang="en-US" sz="3600" dirty="0" smtClean="0"/>
            </a:br>
            <a:r>
              <a:rPr lang="en-US" sz="3600" dirty="0" smtClean="0"/>
              <a:t>option in the Mathematics section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71600"/>
            <a:ext cx="8610601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609600" y="4239491"/>
            <a:ext cx="6858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800100" y="4495800"/>
            <a:ext cx="228600" cy="1676400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>
            <a:hlinkClick r:id="rId3"/>
          </p:cNvPr>
          <p:cNvSpPr/>
          <p:nvPr/>
        </p:nvSpPr>
        <p:spPr>
          <a:xfrm>
            <a:off x="516082" y="6192981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8701" y="6305459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77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athematics 9-12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5"/>
          <a:stretch/>
        </p:blipFill>
        <p:spPr>
          <a:xfrm>
            <a:off x="302491" y="847222"/>
            <a:ext cx="8610600" cy="54979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4891" y="210128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Expand the Coordinate Algebra Course</a:t>
            </a:r>
            <a:endParaRPr lang="en-US" sz="3600" dirty="0"/>
          </a:p>
        </p:txBody>
      </p:sp>
      <p:sp>
        <p:nvSpPr>
          <p:cNvPr id="7" name="Right Arrow 6"/>
          <p:cNvSpPr/>
          <p:nvPr/>
        </p:nvSpPr>
        <p:spPr>
          <a:xfrm rot="19643697">
            <a:off x="2611925" y="4253721"/>
            <a:ext cx="2962288" cy="228600"/>
          </a:xfrm>
          <a:prstGeom prst="rightArrow">
            <a:avLst>
              <a:gd name="adj1" fmla="val 8208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257800" y="3139933"/>
            <a:ext cx="1219200" cy="456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>
            <a:hlinkClick r:id="rId3"/>
          </p:cNvPr>
          <p:cNvSpPr/>
          <p:nvPr/>
        </p:nvSpPr>
        <p:spPr>
          <a:xfrm>
            <a:off x="1447800" y="4800600"/>
            <a:ext cx="535709" cy="685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19200" y="5638799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Direct Link to Page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5956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9730</TotalTime>
  <Words>2674</Words>
  <Application>Microsoft Office PowerPoint</Application>
  <PresentationFormat>On-screen Show (4:3)</PresentationFormat>
  <Paragraphs>363</Paragraphs>
  <Slides>61</Slides>
  <Notes>38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4" baseType="lpstr">
      <vt:lpstr>~0980123</vt:lpstr>
      <vt:lpstr>Office Theme</vt:lpstr>
      <vt:lpstr>Equation</vt:lpstr>
      <vt:lpstr>CCGPS Mathematics Coordinate Algebra Update Webinar Unit 6: Connecting Algebra and Geometry Through Coordinates November 8, 2013</vt:lpstr>
      <vt:lpstr>What are update webinars?</vt:lpstr>
      <vt:lpstr>2013 CA Resource Revision Team</vt:lpstr>
      <vt:lpstr>Coordinate Algebra/Acc CA  Comprehensive Course Overview</vt:lpstr>
      <vt:lpstr>Begin at www.georgiastandards.org</vt:lpstr>
      <vt:lpstr>Select the CCGPS ELA/Math Tab</vt:lpstr>
      <vt:lpstr>Select the Mathematics option under Browse CCGPS</vt:lpstr>
      <vt:lpstr>Select the 9-12  option in the Mathematics section</vt:lpstr>
      <vt:lpstr>PowerPoint Presentation</vt:lpstr>
      <vt:lpstr>Select the Comprehensive Course Overview</vt:lpstr>
      <vt:lpstr>PowerPoint Presentation</vt:lpstr>
      <vt:lpstr>Table of Contents</vt:lpstr>
      <vt:lpstr>Sections of Interest</vt:lpstr>
      <vt:lpstr>Formative Assessment Lessons (FALs)</vt:lpstr>
      <vt:lpstr>CCGPS Math Wiki Space</vt:lpstr>
      <vt:lpstr>Coordinate Algebra EOCT Released Items</vt:lpstr>
      <vt:lpstr>EOCT Released Item Commentary</vt:lpstr>
      <vt:lpstr>EOCT Released Item #16</vt:lpstr>
      <vt:lpstr>Solution to item #16</vt:lpstr>
      <vt:lpstr>Data on Released Item #16</vt:lpstr>
      <vt:lpstr>Sample Item From EOCT Study Guide</vt:lpstr>
      <vt:lpstr>Solution to EOCT Study Guide Example</vt:lpstr>
      <vt:lpstr>Unit 6 Frameworks </vt:lpstr>
      <vt:lpstr>Partitioning in Unit 6 “New York City”</vt:lpstr>
      <vt:lpstr>Purpose of Tasks</vt:lpstr>
      <vt:lpstr>Goals of Unit Revisions</vt:lpstr>
      <vt:lpstr>Updates to Unit Frameworks</vt:lpstr>
      <vt:lpstr>Updates to Unit Frameworks</vt:lpstr>
      <vt:lpstr>Unit 6</vt:lpstr>
      <vt:lpstr>Equations of Parallel and Perpendicular Lines</vt:lpstr>
      <vt:lpstr>Geometric Properties on the Coordinate Plane</vt:lpstr>
      <vt:lpstr>Square (Short Cycle Task)</vt:lpstr>
      <vt:lpstr>Unit 6 Challenges</vt:lpstr>
      <vt:lpstr>Unit 6 Challenges</vt:lpstr>
      <vt:lpstr>Unit 6 Challenges</vt:lpstr>
      <vt:lpstr>Unit 6 Challenges</vt:lpstr>
      <vt:lpstr>Unit 6 Challenges</vt:lpstr>
      <vt:lpstr>Unit 6 Challenges</vt:lpstr>
      <vt:lpstr>Unit 6 Challenges</vt:lpstr>
      <vt:lpstr>Unit 6 Challenges</vt:lpstr>
      <vt:lpstr>Unit 6 Challenges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Resource List</vt:lpstr>
      <vt:lpstr>Resources</vt:lpstr>
      <vt:lpstr>PowerPoint Presentation</vt:lpstr>
      <vt:lpstr>PowerPoint Presentation</vt:lpstr>
      <vt:lpstr>PowerPoint Presentation</vt:lpstr>
      <vt:lpstr>PowerPoint Presentation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on Twitter! Follow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Brooke Kline</dc:creator>
  <cp:lastModifiedBy>GaDOE</cp:lastModifiedBy>
  <cp:revision>911</cp:revision>
  <dcterms:created xsi:type="dcterms:W3CDTF">2012-04-02T19:02:51Z</dcterms:created>
  <dcterms:modified xsi:type="dcterms:W3CDTF">2013-10-30T18:29:03Z</dcterms:modified>
</cp:coreProperties>
</file>